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2"/>
  </p:notesMasterIdLst>
  <p:handoutMasterIdLst>
    <p:handoutMasterId r:id="rId23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9" r:id="rId9"/>
    <p:sldId id="308" r:id="rId10"/>
    <p:sldId id="315" r:id="rId11"/>
    <p:sldId id="316" r:id="rId12"/>
    <p:sldId id="311" r:id="rId13"/>
    <p:sldId id="312" r:id="rId14"/>
    <p:sldId id="313" r:id="rId15"/>
    <p:sldId id="314" r:id="rId16"/>
    <p:sldId id="317" r:id="rId17"/>
    <p:sldId id="319" r:id="rId18"/>
    <p:sldId id="321" r:id="rId19"/>
    <p:sldId id="322" r:id="rId20"/>
    <p:sldId id="323" r:id="rId21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8E5"/>
    <a:srgbClr val="FF0000"/>
    <a:srgbClr val="3E6EDA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80" autoAdjust="0"/>
    <p:restoredTop sz="99145" autoAdjust="0"/>
  </p:normalViewPr>
  <p:slideViewPr>
    <p:cSldViewPr>
      <p:cViewPr>
        <p:scale>
          <a:sx n="50" d="100"/>
          <a:sy n="50" d="100"/>
        </p:scale>
        <p:origin x="756" y="-142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429E2-8357-4D4E-A5B7-F36806787446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4DC2-7805-4AC3-873E-4B8FA6B8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C4DC2-7805-4AC3-873E-4B8FA6B8F4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93776" y="146304"/>
            <a:ext cx="2644444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92702" y="381001"/>
            <a:ext cx="24688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400800" y="2819400"/>
            <a:ext cx="19680702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6687800" y="6509004"/>
            <a:ext cx="900684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5916856" y="6509004"/>
            <a:ext cx="1392864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800600" y="6509004"/>
            <a:ext cx="11722392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5176" y="1424588"/>
            <a:ext cx="24003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384" y="3267456"/>
            <a:ext cx="222199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498230"/>
            <a:ext cx="23317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3287713"/>
            <a:ext cx="23317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687800" y="6513670"/>
            <a:ext cx="900684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5916856" y="6513670"/>
            <a:ext cx="1392864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800600" y="6513670"/>
            <a:ext cx="11722392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45920"/>
            <a:ext cx="12115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45920"/>
            <a:ext cx="12115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923240" y="6514568"/>
            <a:ext cx="1392864" cy="274320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65176" y="1424588"/>
            <a:ext cx="24003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0232" y="2165216"/>
            <a:ext cx="112471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4401800" y="2165216"/>
            <a:ext cx="112471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1948"/>
            <a:ext cx="24688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535113"/>
            <a:ext cx="1212532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2362201"/>
            <a:ext cx="12120564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362201"/>
            <a:ext cx="1212532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923240" y="6514568"/>
            <a:ext cx="1392864" cy="274320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3218"/>
            <a:ext cx="24688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765176" y="1424588"/>
            <a:ext cx="24003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72656" y="1057656"/>
            <a:ext cx="112471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9408" y="304800"/>
            <a:ext cx="117957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889408" y="1107560"/>
            <a:ext cx="117957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25999368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6687800" y="6513670"/>
            <a:ext cx="900684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25916856" y="6513670"/>
            <a:ext cx="1392864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800600" y="6513670"/>
            <a:ext cx="11722392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29" y="4724400"/>
            <a:ext cx="16459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1329" y="5388937"/>
            <a:ext cx="16459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914400" y="249864"/>
            <a:ext cx="25603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687800" y="6509004"/>
            <a:ext cx="900684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5916856" y="6509004"/>
            <a:ext cx="1392864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800600" y="6509004"/>
            <a:ext cx="11722392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93776" y="147085"/>
            <a:ext cx="26432538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86200" y="6400800"/>
            <a:ext cx="1263679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687800" y="6400800"/>
            <a:ext cx="90068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5916856" y="6514568"/>
            <a:ext cx="1392864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253536"/>
            <a:ext cx="24688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71600" y="1646237"/>
            <a:ext cx="24688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T:\Thesis\Website links\Thesi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r="10550"/>
          <a:stretch/>
        </p:blipFill>
        <p:spPr bwMode="auto">
          <a:xfrm>
            <a:off x="9115924" y="152400"/>
            <a:ext cx="9144001" cy="60479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387878" y="123496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Eastern USA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0800" y="511314"/>
            <a:ext cx="835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University Academic Center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3999" y="60754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Alexander Altemose		</a:t>
            </a:r>
            <a:r>
              <a:rPr lang="en-US" sz="28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Structural Option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028605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Redesign </a:t>
            </a: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Loads and Forces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Drift Analysis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Member </a:t>
            </a:r>
            <a:r>
              <a:rPr lang="en-US" sz="16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Sizes and </a:t>
            </a: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Reinforcement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11800" y="381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Lateral Beam Design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All beams are 25”x24” to match joist depth and column width for constructability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Reinforcement done for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floor and repeated on other floors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Reinforcement economized for weight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Seismic forces controlled for all members except beams 13 and 28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 smtClean="0"/>
              <a:t>As,req</a:t>
            </a:r>
            <a:r>
              <a:rPr lang="en-US" sz="1800" b="1" dirty="0" smtClean="0"/>
              <a:t> ranged from 1.91in</a:t>
            </a:r>
            <a:r>
              <a:rPr lang="en-US" sz="1800" b="1" baseline="30000" dirty="0" smtClean="0"/>
              <a:t>2</a:t>
            </a:r>
            <a:r>
              <a:rPr lang="en-US" sz="1800" b="1" dirty="0"/>
              <a:t> </a:t>
            </a:r>
            <a:r>
              <a:rPr lang="en-US" sz="1800" b="1" dirty="0" smtClean="0"/>
              <a:t>(the minimum required steel) to 6.65in</a:t>
            </a:r>
            <a:r>
              <a:rPr lang="en-US" sz="1800" b="1" baseline="30000" dirty="0" smtClean="0"/>
              <a:t>2</a:t>
            </a:r>
            <a:r>
              <a:rPr lang="en-US" sz="1800" b="1" dirty="0"/>
              <a:t> </a:t>
            </a:r>
            <a:endParaRPr lang="en-US" sz="1800" b="1" dirty="0" smtClean="0"/>
          </a:p>
        </p:txBody>
      </p:sp>
      <p:pic>
        <p:nvPicPr>
          <p:cNvPr id="61" name="Picture 60"/>
          <p:cNvPicPr/>
          <p:nvPr/>
        </p:nvPicPr>
        <p:blipFill>
          <a:blip r:embed="rId2"/>
          <a:stretch>
            <a:fillRect/>
          </a:stretch>
        </p:blipFill>
        <p:spPr>
          <a:xfrm>
            <a:off x="12115800" y="2106439"/>
            <a:ext cx="5715000" cy="4599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0" y="380315"/>
            <a:ext cx="720793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Seismic Design Category B </a:t>
            </a:r>
            <a:endParaRPr lang="en-US" sz="2000" b="1" u="sng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/>
              <a:t>Ordinary </a:t>
            </a:r>
            <a:r>
              <a:rPr lang="en-US" sz="1800" b="1" dirty="0" smtClean="0"/>
              <a:t>concrete moment </a:t>
            </a:r>
            <a:r>
              <a:rPr lang="en-US" sz="1800" b="1" dirty="0"/>
              <a:t>frames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/>
              <a:t>Two continuous </a:t>
            </a:r>
            <a:r>
              <a:rPr lang="en-US" sz="1800" b="1" dirty="0" smtClean="0"/>
              <a:t>bars </a:t>
            </a:r>
            <a:r>
              <a:rPr lang="en-US" sz="1800" b="1" dirty="0"/>
              <a:t>both top and bottom reinforcement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459200" y="4648200"/>
            <a:ext cx="1143000" cy="609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83800" y="4103638"/>
            <a:ext cx="3823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Top: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6-#8s &amp; 2-#9s (2 bars continuous)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Bottom: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5-#7s (2 bars continuous)</a:t>
            </a:r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655" y="4122688"/>
            <a:ext cx="3583419" cy="23656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535400" y="5257800"/>
            <a:ext cx="2501255" cy="12305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535400" y="4122688"/>
            <a:ext cx="2501255" cy="525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028605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Redesign </a:t>
            </a: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Loads and Forces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Drift Analysis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Member Sizes and Reinforcement</a:t>
            </a: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209085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Column Design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All columns designed the same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24”x24” to minimize impact of interior spaces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12-#8s reinforcement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282745" y="209085"/>
            <a:ext cx="838725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u="sng" dirty="0" smtClean="0"/>
              <a:t>Foundation Impact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RAM foundation was used to design new foundations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Soil bearing capacity of 3,000 </a:t>
            </a:r>
            <a:r>
              <a:rPr lang="en-US" sz="1800" b="1" dirty="0" err="1" smtClean="0"/>
              <a:t>psf</a:t>
            </a:r>
            <a:endParaRPr lang="en-US" sz="1800" b="1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Sizes increased as expected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New footings still reasonably sized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Combined footings needed under stairwell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38750" y="2128662"/>
            <a:ext cx="8784776" cy="4576938"/>
            <a:chOff x="9138750" y="2255316"/>
            <a:chExt cx="8191500" cy="4410075"/>
          </a:xfrm>
        </p:grpSpPr>
        <p:sp>
          <p:nvSpPr>
            <p:cNvPr id="5" name="Rectangle 4"/>
            <p:cNvSpPr/>
            <p:nvPr/>
          </p:nvSpPr>
          <p:spPr>
            <a:xfrm>
              <a:off x="15549071" y="2269603"/>
              <a:ext cx="1762125" cy="4391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5400000">
              <a:off x="11029462" y="364604"/>
              <a:ext cx="4410075" cy="8191500"/>
              <a:chOff x="4761" y="-19050"/>
              <a:chExt cx="4410075" cy="81915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9050" y="1743075"/>
                <a:ext cx="4381500" cy="6429375"/>
                <a:chOff x="0" y="0"/>
                <a:chExt cx="4381500" cy="642937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171450" y="171450"/>
                  <a:ext cx="4724400" cy="438150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323975" y="3371850"/>
                  <a:ext cx="1733550" cy="43815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328736" y="-1343025"/>
                <a:ext cx="1762125" cy="4410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2961132"/>
            <a:ext cx="4800600" cy="37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028605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Steel vs. Concrete Structure Cost Reports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Steel vs. Concrete Structure Schedules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21330"/>
              </p:ext>
            </p:extLst>
          </p:nvPr>
        </p:nvGraphicFramePr>
        <p:xfrm>
          <a:off x="18440400" y="381000"/>
          <a:ext cx="8234473" cy="24384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24000"/>
                <a:gridCol w="1348532"/>
                <a:gridCol w="1216343"/>
                <a:gridCol w="1209993"/>
                <a:gridCol w="1363980"/>
                <a:gridCol w="1571625"/>
              </a:tblGrid>
              <a:tr h="375138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New Office Wing Design Costs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87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Labor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Equipment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Total with O&amp;P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8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Formwork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$172,235.55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$407,588.51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$579,824.06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$815,942.64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8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Rebar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$153,558.67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$108,194.27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$261,752.94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$342,390.60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8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Concrete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$252,822.92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$53,140.34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$15,985.59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$321,948.85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$376,821.90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8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Finishing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$11,722.32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$11,722.32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$17,583.48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$578,617.14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$580,645.43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$15,985.59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$1,175,248.16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$1,552,738.62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88375"/>
              </p:ext>
            </p:extLst>
          </p:nvPr>
        </p:nvGraphicFramePr>
        <p:xfrm>
          <a:off x="18440400" y="3017520"/>
          <a:ext cx="8229601" cy="33832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03680"/>
                <a:gridCol w="1363980"/>
                <a:gridCol w="1216343"/>
                <a:gridCol w="1209993"/>
                <a:gridCol w="1363980"/>
                <a:gridCol w="1571625"/>
              </a:tblGrid>
              <a:tr h="195943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Original Office Wing Design Costs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Labor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Equipment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Total with O&amp;P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Formwork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$1,670.70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$8,703.78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$10,374.48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$15,224.89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Reinforcing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$24,621.93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$19,828.88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$44,450.81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$58,945.93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Concrete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$146,751.02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$18,422.33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$5,011.77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$170,185.12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$194,658.14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Finishing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$11,722.32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$11,722.32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$17,583.48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Shear Studs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$4,189.50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$6,247.50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$3,013.50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$13,450.50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$19,110.00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Steel Framing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$1,010,429.31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$173,036.06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$49,631.94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$1,233,097.31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$1,467,798.24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Metal Deck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$1,511.39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$21,970.86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$1,608.43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$114,473.37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$141,387.47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$1,189,173.85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$259,931.72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$59,265.64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$1,597,753.90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$1,914,708.14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0" y="1027331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Steel vs. Concrete Cost Summary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Cost summary only includes areas of design that were changed as part of the concrete redesign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Cost based off unit costs in </a:t>
            </a:r>
            <a:r>
              <a:rPr lang="en-US" sz="1800" b="1" dirty="0" err="1" smtClean="0"/>
              <a:t>RSMeans</a:t>
            </a:r>
            <a:r>
              <a:rPr lang="en-US" sz="1800" b="1" dirty="0" smtClean="0"/>
              <a:t> 2012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Steel is $361,969.52 more expensive than concrete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736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028605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Steel vs. Concrete Structure Cost Reports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Steel vs. Concrete Structure Schedules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828" r="4429" b="24038"/>
          <a:stretch/>
        </p:blipFill>
        <p:spPr bwMode="auto">
          <a:xfrm>
            <a:off x="18338751" y="381000"/>
            <a:ext cx="8559849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1"/>
          <a:stretch/>
        </p:blipFill>
        <p:spPr bwMode="auto">
          <a:xfrm>
            <a:off x="12344400" y="2966973"/>
            <a:ext cx="5572124" cy="2824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7490" y="5791200"/>
            <a:ext cx="85598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Concrete Schedule:  2/6/06 – 1/9/07  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Total duration: 337 days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344401" y="5791200"/>
            <a:ext cx="5572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Steel Schedule:  2/6/06 – 5/24/06  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Total duration: 107 days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0" y="381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Steel vs. Concrete Schedule Summary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Durations also calculated using </a:t>
            </a:r>
            <a:r>
              <a:rPr lang="en-US" sz="1800" b="1" dirty="0" err="1" smtClean="0"/>
              <a:t>RSMeans</a:t>
            </a:r>
            <a:r>
              <a:rPr lang="en-US" sz="1800" b="1" dirty="0" smtClean="0"/>
              <a:t> 2012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Concrete design is scheduled to take 230 days longer than original steel</a:t>
            </a:r>
          </a:p>
        </p:txBody>
      </p:sp>
    </p:spTree>
    <p:extLst>
      <p:ext uri="{BB962C8B-B14F-4D97-AF65-F5344CB8AC3E}">
        <p14:creationId xmlns:p14="http://schemas.microsoft.com/office/powerpoint/2010/main" val="18561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028605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Review and Recommendations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0" y="5334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Review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Concrete redesign of office wing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One-way pan joist floor system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Ordinary concrete moment frame lateral system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Seismic forces controlled lateral design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No disrupting of spaces due to new column layout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Floor-to-floor heights remain unchanged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97600" y="1905767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Recommendations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Further analysis to minimize member sizes on upper floors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Redesign </a:t>
            </a:r>
            <a:r>
              <a:rPr lang="en-US" sz="1800" b="1" dirty="0" smtClean="0"/>
              <a:t>the original structure without the office </a:t>
            </a:r>
            <a:r>
              <a:rPr lang="en-US" sz="1800" b="1" dirty="0" smtClean="0"/>
              <a:t>wing</a:t>
            </a:r>
            <a:endParaRPr lang="en-US" sz="1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0" y="4167926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Conclusions</a:t>
            </a:r>
            <a:endParaRPr lang="en-US" sz="2000" b="1" u="sn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Concrete moment frames offer a “free” lateral system with minimal additions as opposed to a steel braced frame system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02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028605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Review and Recommendations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Questions?</a:t>
            </a:r>
          </a:p>
        </p:txBody>
      </p:sp>
      <p:pic>
        <p:nvPicPr>
          <p:cNvPr id="6" name="Picture 9" descr="T:\Thesis\Website links\Thesi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r="10550"/>
          <a:stretch/>
        </p:blipFill>
        <p:spPr bwMode="auto">
          <a:xfrm>
            <a:off x="9144000" y="381000"/>
            <a:ext cx="9171768" cy="60662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0" y="838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Questions &amp; Comments?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9278600" y="924580"/>
            <a:ext cx="729615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Acknowledgements</a:t>
            </a:r>
            <a:endParaRPr lang="en-US" u="sng" dirty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Thank you to the </a:t>
            </a:r>
            <a:r>
              <a:rPr lang="en-US" sz="1800" b="1" dirty="0"/>
              <a:t>following groups and individuals for </a:t>
            </a:r>
            <a:r>
              <a:rPr lang="en-US" sz="1800" b="1" dirty="0" smtClean="0"/>
              <a:t>their continued </a:t>
            </a:r>
            <a:r>
              <a:rPr lang="en-US" sz="1800" b="1" dirty="0"/>
              <a:t>support in completing this thesis </a:t>
            </a:r>
            <a:r>
              <a:rPr lang="en-US" sz="1800" b="1" dirty="0" smtClean="0"/>
              <a:t>report:</a:t>
            </a:r>
            <a:endParaRPr lang="en-US" sz="1800" b="1" dirty="0"/>
          </a:p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b="1" dirty="0" smtClean="0"/>
              <a:t>The </a:t>
            </a:r>
            <a:r>
              <a:rPr lang="en-US" sz="1800" b="1" dirty="0"/>
              <a:t>Owner (who wished to remain anonymous)</a:t>
            </a:r>
          </a:p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b="1" dirty="0" smtClean="0"/>
              <a:t>Skanska </a:t>
            </a:r>
            <a:r>
              <a:rPr lang="en-US" sz="1800" b="1" dirty="0"/>
              <a:t>USA Building </a:t>
            </a:r>
            <a:r>
              <a:rPr lang="en-US" sz="1800" b="1" dirty="0" smtClean="0"/>
              <a:t>Inc.</a:t>
            </a:r>
          </a:p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b="1" dirty="0"/>
              <a:t>The entire AE faculty</a:t>
            </a:r>
          </a:p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b="1" dirty="0" smtClean="0"/>
              <a:t>The </a:t>
            </a:r>
            <a:r>
              <a:rPr lang="en-US" sz="1800" b="1" dirty="0"/>
              <a:t>entire AE student body (especially fellow 5</a:t>
            </a:r>
            <a:r>
              <a:rPr lang="en-US" sz="1800" b="1" baseline="30000" dirty="0"/>
              <a:t>th</a:t>
            </a:r>
            <a:r>
              <a:rPr lang="en-US" sz="1800" b="1" dirty="0"/>
              <a:t> years</a:t>
            </a:r>
            <a:r>
              <a:rPr lang="en-US" sz="1800" b="1" dirty="0" smtClean="0"/>
              <a:t>)</a:t>
            </a:r>
          </a:p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b="1" dirty="0" smtClean="0"/>
              <a:t>My friends and family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78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028605"/>
            <a:ext cx="64008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Additional slides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308" y="542924"/>
            <a:ext cx="3909663" cy="583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29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028605"/>
            <a:ext cx="64008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Additional slides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256847"/>
            <a:ext cx="55721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254218"/>
            <a:ext cx="4800600" cy="628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57138" y="769799"/>
            <a:ext cx="3187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Concrete Floor Systems</a:t>
            </a:r>
          </a:p>
          <a:p>
            <a:r>
              <a:rPr lang="en-US" sz="1600" b="1" dirty="0" smtClean="0"/>
              <a:t>Guide to Estimating and Economizing</a:t>
            </a:r>
          </a:p>
          <a:p>
            <a:endParaRPr lang="en-US" sz="1600" b="1" dirty="0"/>
          </a:p>
          <a:p>
            <a:r>
              <a:rPr lang="en-US" sz="1600" b="1" dirty="0" smtClean="0"/>
              <a:t>David A. </a:t>
            </a:r>
            <a:r>
              <a:rPr lang="en-US" sz="1600" b="1" dirty="0" err="1" smtClean="0"/>
              <a:t>Fanella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753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26712" y="-3959"/>
            <a:ext cx="8978575" cy="6833937"/>
            <a:chOff x="16306800" y="1027331"/>
            <a:chExt cx="4864894" cy="4800600"/>
          </a:xfrm>
        </p:grpSpPr>
        <p:sp>
          <p:nvSpPr>
            <p:cNvPr id="7" name="Rectangle 6"/>
            <p:cNvSpPr/>
            <p:nvPr/>
          </p:nvSpPr>
          <p:spPr>
            <a:xfrm>
              <a:off x="16306800" y="1027331"/>
              <a:ext cx="4864894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6800" y="1027331"/>
              <a:ext cx="4864894" cy="480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8745200" y="0"/>
            <a:ext cx="8229600" cy="6858000"/>
            <a:chOff x="23012400" y="1010242"/>
            <a:chExt cx="3623557" cy="4494523"/>
          </a:xfrm>
        </p:grpSpPr>
        <p:sp>
          <p:nvSpPr>
            <p:cNvPr id="10" name="Rectangle 9"/>
            <p:cNvSpPr/>
            <p:nvPr/>
          </p:nvSpPr>
          <p:spPr>
            <a:xfrm>
              <a:off x="23012400" y="1041745"/>
              <a:ext cx="3623557" cy="446302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2400" y="1010242"/>
              <a:ext cx="3623557" cy="44761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1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028605"/>
            <a:ext cx="64008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9317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028605"/>
            <a:ext cx="64008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Additional slides</a:t>
            </a: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81000"/>
            <a:ext cx="7848600" cy="60960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3"/>
          <a:srcRect l="4573" b="19515"/>
          <a:stretch/>
        </p:blipFill>
        <p:spPr bwMode="auto">
          <a:xfrm>
            <a:off x="19126200" y="381000"/>
            <a:ext cx="596265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2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T:\Thesis\Website links\Thes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18" y="1028605"/>
            <a:ext cx="7053764" cy="35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0" y="1184136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General Information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1800" b="1" dirty="0"/>
              <a:t>Height:  72 </a:t>
            </a:r>
            <a:r>
              <a:rPr lang="en-US" sz="1800" b="1" dirty="0" err="1"/>
              <a:t>ft</a:t>
            </a:r>
            <a:r>
              <a:rPr lang="en-US" sz="1800" b="1" dirty="0"/>
              <a:t> (5 floors)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Size:  192,000 </a:t>
            </a:r>
            <a:r>
              <a:rPr lang="en-US" sz="1800" b="1" dirty="0" err="1" smtClean="0"/>
              <a:t>sf</a:t>
            </a:r>
            <a:endParaRPr lang="en-US" sz="1800" b="1" dirty="0" smtClean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Function:  Mixed use (A-3, B, S-1)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Construction:  September 2005 – August 2007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Cost:  $55.7 million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LEED Rating: Gold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9117" y="4675757"/>
            <a:ext cx="705376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Project Team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Owner:  (wishes to remain anonymous)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Architect / Engineer:  Cannon Design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Construction Manager:  Skanska USA Building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28605"/>
            <a:ext cx="6400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General Information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Building Layout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Current Structure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513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028605"/>
            <a:ext cx="64008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Additional slides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990600"/>
            <a:ext cx="6248400" cy="552627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 rot="193232">
            <a:off x="11772600" y="1339445"/>
            <a:ext cx="2240548" cy="1408695"/>
          </a:xfrm>
          <a:prstGeom prst="wedgeRectCallout">
            <a:avLst>
              <a:gd name="adj1" fmla="val 118832"/>
              <a:gd name="adj2" fmla="val 176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44800" y="2073918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Reflected Ceiling Plan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Computer Lab Room 2139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099" y="228601"/>
            <a:ext cx="6273275" cy="31037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098" y="3527730"/>
            <a:ext cx="6273275" cy="309950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745200" y="533400"/>
            <a:ext cx="533400" cy="4388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745200" y="5638800"/>
            <a:ext cx="533400" cy="4388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37407" y="583540"/>
            <a:ext cx="270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Original recessed lighting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84645" y="5688940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pendant lighting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261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028605"/>
            <a:ext cx="640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General Information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Building Layout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Current Structure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 bwMode="auto">
          <a:xfrm>
            <a:off x="9139854" y="169911"/>
            <a:ext cx="3793339" cy="52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33194" y="169910"/>
            <a:ext cx="3543150" cy="52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48270" y="169910"/>
            <a:ext cx="3446556" cy="52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91397" y="169909"/>
            <a:ext cx="3419371" cy="52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10768" y="169909"/>
            <a:ext cx="3615906" cy="52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8787" y="5410672"/>
            <a:ext cx="215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Ground Floor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293864" y="5410674"/>
            <a:ext cx="215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Second Floor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736991" y="5410674"/>
            <a:ext cx="215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Third Floor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156362" y="5410674"/>
            <a:ext cx="215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Forth Floor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772268" y="5410674"/>
            <a:ext cx="215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Fifth Floor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22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706579"/>
            <a:ext cx="89154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Current Structure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Brick, stone, and metal panel façade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Spread footing foundation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Composite metal deck floor system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2” 20 gauge deck with 3.25” LWC topping (typical)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Wide flange framing members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Concentrically braced frames for lateral support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HSS members for diagonal bracing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4324" b="11240"/>
          <a:stretch/>
        </p:blipFill>
        <p:spPr bwMode="auto">
          <a:xfrm>
            <a:off x="18288000" y="706579"/>
            <a:ext cx="8614253" cy="40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15061"/>
          <a:stretch/>
        </p:blipFill>
        <p:spPr bwMode="auto">
          <a:xfrm>
            <a:off x="18288001" y="706580"/>
            <a:ext cx="8614252" cy="408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1028605"/>
            <a:ext cx="640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General Information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Building Layout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Current Structure</a:t>
            </a: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253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06100" y="1027331"/>
            <a:ext cx="75819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Proposed Goals</a:t>
            </a:r>
            <a:endParaRPr lang="en-US" sz="18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Redesign office wing as separate concrete structure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Minimize changes to current building form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Strengthen foundations as needed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Construction breadth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Cost and schedule reports of structures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Lighting breadth (not included in this presentation)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Redesign lighting of computer lab 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28605"/>
            <a:ext cx="640080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276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028605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Redesign </a:t>
            </a: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Overview</a:t>
            </a: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Loads and Forces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Drift Analysis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Member Sizes and Reinforcement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431000" y="431708"/>
            <a:ext cx="5684703" cy="4097353"/>
            <a:chOff x="9448800" y="290512"/>
            <a:chExt cx="8353426" cy="60674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0" y="290512"/>
              <a:ext cx="8353425" cy="6067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9448800" y="5806144"/>
              <a:ext cx="1103586" cy="551793"/>
            </a:xfrm>
            <a:custGeom>
              <a:avLst/>
              <a:gdLst>
                <a:gd name="connsiteX0" fmla="*/ 0 w 1103586"/>
                <a:gd name="connsiteY0" fmla="*/ 0 h 551793"/>
                <a:gd name="connsiteX1" fmla="*/ 15765 w 1103586"/>
                <a:gd name="connsiteY1" fmla="*/ 536027 h 551793"/>
                <a:gd name="connsiteX2" fmla="*/ 1103586 w 1103586"/>
                <a:gd name="connsiteY2" fmla="*/ 551793 h 551793"/>
                <a:gd name="connsiteX3" fmla="*/ 0 w 1103586"/>
                <a:gd name="connsiteY3" fmla="*/ 0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6" h="551793">
                  <a:moveTo>
                    <a:pt x="0" y="0"/>
                  </a:moveTo>
                  <a:lnTo>
                    <a:pt x="15765" y="536027"/>
                  </a:lnTo>
                  <a:lnTo>
                    <a:pt x="1103586" y="551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16974536" y="5530247"/>
              <a:ext cx="1103586" cy="551793"/>
            </a:xfrm>
            <a:custGeom>
              <a:avLst/>
              <a:gdLst>
                <a:gd name="connsiteX0" fmla="*/ 0 w 1103586"/>
                <a:gd name="connsiteY0" fmla="*/ 0 h 551793"/>
                <a:gd name="connsiteX1" fmla="*/ 15765 w 1103586"/>
                <a:gd name="connsiteY1" fmla="*/ 536027 h 551793"/>
                <a:gd name="connsiteX2" fmla="*/ 1103586 w 1103586"/>
                <a:gd name="connsiteY2" fmla="*/ 551793 h 551793"/>
                <a:gd name="connsiteX3" fmla="*/ 0 w 1103586"/>
                <a:gd name="connsiteY3" fmla="*/ 0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6" h="551793">
                  <a:moveTo>
                    <a:pt x="0" y="0"/>
                  </a:moveTo>
                  <a:lnTo>
                    <a:pt x="15765" y="536027"/>
                  </a:lnTo>
                  <a:lnTo>
                    <a:pt x="1103586" y="551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0800000">
              <a:off x="17250433" y="290512"/>
              <a:ext cx="551793" cy="275896"/>
            </a:xfrm>
            <a:custGeom>
              <a:avLst/>
              <a:gdLst>
                <a:gd name="connsiteX0" fmla="*/ 0 w 1103586"/>
                <a:gd name="connsiteY0" fmla="*/ 0 h 551793"/>
                <a:gd name="connsiteX1" fmla="*/ 15765 w 1103586"/>
                <a:gd name="connsiteY1" fmla="*/ 536027 h 551793"/>
                <a:gd name="connsiteX2" fmla="*/ 1103586 w 1103586"/>
                <a:gd name="connsiteY2" fmla="*/ 551793 h 551793"/>
                <a:gd name="connsiteX3" fmla="*/ 0 w 1103586"/>
                <a:gd name="connsiteY3" fmla="*/ 0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6" h="551793">
                  <a:moveTo>
                    <a:pt x="0" y="0"/>
                  </a:moveTo>
                  <a:lnTo>
                    <a:pt x="15765" y="536027"/>
                  </a:lnTo>
                  <a:lnTo>
                    <a:pt x="1103586" y="551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170077" y="4724401"/>
            <a:ext cx="3733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Redesign Overview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5” one-way slab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One-way pan joists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Ordinary moment frames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03877" y="4724400"/>
            <a:ext cx="3429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Material Properties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Normal weight concrete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 smtClean="0"/>
              <a:t>f’c</a:t>
            </a:r>
            <a:r>
              <a:rPr lang="en-US" sz="1800" b="1" dirty="0" smtClean="0"/>
              <a:t> = 5,000psi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 smtClean="0"/>
              <a:t>f</a:t>
            </a:r>
            <a:r>
              <a:rPr lang="en-US" sz="1800" b="1" dirty="0" err="1"/>
              <a:t>y</a:t>
            </a:r>
            <a:r>
              <a:rPr lang="en-US" sz="1800" b="1" dirty="0" smtClean="0"/>
              <a:t> = 60,000psi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618980" y="369622"/>
            <a:ext cx="5393012" cy="4187795"/>
            <a:chOff x="20112346" y="103813"/>
            <a:chExt cx="6683731" cy="5230187"/>
          </a:xfrm>
        </p:grpSpPr>
        <p:grpSp>
          <p:nvGrpSpPr>
            <p:cNvPr id="22" name="Group 21"/>
            <p:cNvGrpSpPr/>
            <p:nvPr/>
          </p:nvGrpSpPr>
          <p:grpSpPr>
            <a:xfrm>
              <a:off x="20112346" y="103813"/>
              <a:ext cx="6683731" cy="5230187"/>
              <a:chOff x="20112346" y="103813"/>
              <a:chExt cx="6683731" cy="523018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112346" y="103813"/>
                <a:ext cx="6683731" cy="5230187"/>
                <a:chOff x="9829800" y="304800"/>
                <a:chExt cx="7924800" cy="620135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4782800" y="5867400"/>
                  <a:ext cx="1801720" cy="638755"/>
                  <a:chOff x="14782800" y="5867400"/>
                  <a:chExt cx="1801720" cy="638755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4782800" y="5867400"/>
                    <a:ext cx="1742903" cy="433677"/>
                    <a:chOff x="14782800" y="5867400"/>
                    <a:chExt cx="1742903" cy="433677"/>
                  </a:xfrm>
                </p:grpSpPr>
                <p:pic>
                  <p:nvPicPr>
                    <p:cNvPr id="13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5129111" y="5876558"/>
                      <a:ext cx="343447" cy="2600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5503434" y="5874047"/>
                      <a:ext cx="343447" cy="336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5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5846881" y="5874047"/>
                      <a:ext cx="343447" cy="4270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4782800" y="5876558"/>
                      <a:ext cx="343447" cy="1656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2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6182256" y="5867400"/>
                      <a:ext cx="343447" cy="381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67725" y="6096000"/>
                    <a:ext cx="516795" cy="41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9829800" y="304800"/>
                  <a:ext cx="7924800" cy="6153786"/>
                  <a:chOff x="9829799" y="304801"/>
                  <a:chExt cx="7924799" cy="6153793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9829799" y="304801"/>
                    <a:ext cx="7924799" cy="6153793"/>
                    <a:chOff x="9829800" y="304800"/>
                    <a:chExt cx="7924800" cy="6153785"/>
                  </a:xfrm>
                </p:grpSpPr>
                <p:pic>
                  <p:nvPicPr>
                    <p:cNvPr id="1026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backgroundRemoval t="1311" b="98952" l="934" r="98651">
                                  <a14:backgroundMark x1="32469" y1="40367" x2="32469" y2="40367"/>
                                  <a14:backgroundMark x1="27697" y1="39450" x2="27697" y2="39450"/>
                                  <a14:backgroundMark x1="22718" y1="40760" x2="22718" y2="40760"/>
                                  <a14:backgroundMark x1="15456" y1="40105" x2="15456" y2="40105"/>
                                  <a14:backgroundMark x1="11515" y1="40760" x2="11515" y2="40760"/>
                                  <a14:backgroundMark x1="6535" y1="40105" x2="6535" y2="40105"/>
                                  <a14:backgroundMark x1="6535" y1="16907" x2="6535" y2="16907"/>
                                  <a14:backgroundMark x1="10996" y1="15596" x2="10996" y2="15596"/>
                                  <a14:backgroundMark x1="40871" y1="42071" x2="40871" y2="42071"/>
                                  <a14:backgroundMark x1="36618" y1="37353" x2="36618" y2="37353"/>
                                  <a14:backgroundMark x1="34232" y1="19266" x2="34232" y2="19266"/>
                                  <a14:backgroundMark x1="29046" y1="17169" x2="29046" y2="17169"/>
                                  <a14:backgroundMark x1="24274" y1="16252" x2="24274" y2="16252"/>
                                  <a14:backgroundMark x1="19295" y1="15596" x2="19295" y2="15596"/>
                                  <a14:backgroundMark x1="15456" y1="15596" x2="15456" y2="15596"/>
                                  <a14:backgroundMark x1="6224" y1="71166" x2="6224" y2="71166"/>
                                  <a14:backgroundMark x1="10996" y1="70511" x2="10996" y2="70511"/>
                                  <a14:backgroundMark x1="15145" y1="70904" x2="15145" y2="70904"/>
                                  <a14:backgroundMark x1="21162" y1="70511" x2="21162" y2="70511"/>
                                  <a14:backgroundMark x1="25415" y1="70249" x2="25415" y2="70249"/>
                                  <a14:backgroundMark x1="30083" y1="70249" x2="30083" y2="70249"/>
                                  <a14:backgroundMark x1="34751" y1="70511" x2="34751" y2="70511"/>
                                  <a14:backgroundMark x1="39004" y1="71560" x2="39004" y2="71560"/>
                                  <a14:backgroundMark x1="44191" y1="71560" x2="44191" y2="71560"/>
                                  <a14:backgroundMark x1="47614" y1="71560" x2="47614" y2="71560"/>
                                  <a14:backgroundMark x1="53423" y1="71560" x2="53423" y2="71560"/>
                                  <a14:backgroundMark x1="56846" y1="71822" x2="56846" y2="71822"/>
                                  <a14:backgroundMark x1="61826" y1="71560" x2="61826" y2="71560"/>
                                  <a14:backgroundMark x1="67012" y1="71166" x2="67012" y2="71166"/>
                                  <a14:backgroundMark x1="70954" y1="71822" x2="70954" y2="71822"/>
                                  <a14:backgroundMark x1="76452" y1="71560" x2="76452" y2="71560"/>
                                  <a14:backgroundMark x1="81432" y1="71166" x2="81432" y2="71166"/>
                                  <a14:backgroundMark x1="84855" y1="70904" x2="84855" y2="70904"/>
                                  <a14:backgroundMark x1="90145" y1="70904" x2="90145" y2="70904"/>
                                  <a14:backgroundMark x1="90145" y1="49934" x2="90145" y2="49934"/>
                                  <a14:backgroundMark x1="85373" y1="48362" x2="85373" y2="48362"/>
                                  <a14:backgroundMark x1="80187" y1="48362" x2="80187" y2="48362"/>
                                  <a14:backgroundMark x1="75934" y1="48362" x2="75934" y2="48362"/>
                                  <a14:backgroundMark x1="67842" y1="42071" x2="67842" y2="42071"/>
                                  <a14:backgroundMark x1="62863" y1="42071" x2="62863" y2="42071"/>
                                  <a14:backgroundMark x1="58610" y1="42333" x2="58610" y2="42333"/>
                                  <a14:backgroundMark x1="51349" y1="48362" x2="51349" y2="48362"/>
                                  <a14:backgroundMark x1="52386" y1="36435" x2="52386" y2="36435"/>
                                  <a14:backgroundMark x1="45332" y1="38794" x2="45332" y2="38794"/>
                                  <a14:backgroundMark x1="38485" y1="17562" x2="38485" y2="17562"/>
                                  <a14:backgroundMark x1="43154" y1="15596" x2="43154" y2="15596"/>
                                  <a14:backgroundMark x1="48133" y1="17824" x2="48133" y2="17824"/>
                                  <a14:backgroundMark x1="53112" y1="17169" x2="53112" y2="17169"/>
                                  <a14:backgroundMark x1="57365" y1="16907" x2="57365" y2="16907"/>
                                  <a14:backgroundMark x1="62344" y1="18480" x2="62344" y2="18480"/>
                                  <a14:backgroundMark x1="66286" y1="17562" x2="66286" y2="17562"/>
                                  <a14:backgroundMark x1="71473" y1="18218" x2="71473" y2="18218"/>
                                  <a14:backgroundMark x1="75934" y1="18218" x2="75934" y2="18218"/>
                                  <a14:backgroundMark x1="80913" y1="17824" x2="80913" y2="17824"/>
                                  <a14:backgroundMark x1="84855" y1="17562" x2="84855" y2="17562"/>
                                  <a14:backgroundMark x1="90145" y1="19266" x2="90145" y2="19266"/>
                                  <a14:backgroundMark x1="95124" y1="17169" x2="95124" y2="1716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923" b="33124"/>
                    <a:stretch/>
                  </p:blipFill>
                  <p:spPr bwMode="auto">
                    <a:xfrm>
                      <a:off x="9829800" y="1905001"/>
                      <a:ext cx="7924800" cy="26670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backgroundRemoval t="1311" b="98952" l="934" r="98651">
                                  <a14:backgroundMark x1="32469" y1="40367" x2="32469" y2="40367"/>
                                  <a14:backgroundMark x1="27697" y1="39450" x2="27697" y2="39450"/>
                                  <a14:backgroundMark x1="22718" y1="40760" x2="22718" y2="40760"/>
                                  <a14:backgroundMark x1="15456" y1="40105" x2="15456" y2="40105"/>
                                  <a14:backgroundMark x1="11515" y1="40760" x2="11515" y2="40760"/>
                                  <a14:backgroundMark x1="6535" y1="40105" x2="6535" y2="40105"/>
                                  <a14:backgroundMark x1="6535" y1="16907" x2="6535" y2="16907"/>
                                  <a14:backgroundMark x1="10996" y1="15596" x2="10996" y2="15596"/>
                                  <a14:backgroundMark x1="40871" y1="42071" x2="40871" y2="42071"/>
                                  <a14:backgroundMark x1="36618" y1="37353" x2="36618" y2="37353"/>
                                  <a14:backgroundMark x1="34232" y1="19266" x2="34232" y2="19266"/>
                                  <a14:backgroundMark x1="29046" y1="17169" x2="29046" y2="17169"/>
                                  <a14:backgroundMark x1="24274" y1="16252" x2="24274" y2="16252"/>
                                  <a14:backgroundMark x1="19295" y1="15596" x2="19295" y2="15596"/>
                                  <a14:backgroundMark x1="15456" y1="15596" x2="15456" y2="15596"/>
                                  <a14:backgroundMark x1="6224" y1="71166" x2="6224" y2="71166"/>
                                  <a14:backgroundMark x1="10996" y1="70511" x2="10996" y2="70511"/>
                                  <a14:backgroundMark x1="15145" y1="70904" x2="15145" y2="70904"/>
                                  <a14:backgroundMark x1="21162" y1="70511" x2="21162" y2="70511"/>
                                  <a14:backgroundMark x1="25415" y1="70249" x2="25415" y2="70249"/>
                                  <a14:backgroundMark x1="30083" y1="70249" x2="30083" y2="70249"/>
                                  <a14:backgroundMark x1="34751" y1="70511" x2="34751" y2="70511"/>
                                  <a14:backgroundMark x1="39004" y1="71560" x2="39004" y2="71560"/>
                                  <a14:backgroundMark x1="44191" y1="71560" x2="44191" y2="71560"/>
                                  <a14:backgroundMark x1="47614" y1="71560" x2="47614" y2="71560"/>
                                  <a14:backgroundMark x1="53423" y1="71560" x2="53423" y2="71560"/>
                                  <a14:backgroundMark x1="56846" y1="71822" x2="56846" y2="71822"/>
                                  <a14:backgroundMark x1="61826" y1="71560" x2="61826" y2="71560"/>
                                  <a14:backgroundMark x1="67012" y1="71166" x2="67012" y2="71166"/>
                                  <a14:backgroundMark x1="70954" y1="71822" x2="70954" y2="71822"/>
                                  <a14:backgroundMark x1="76452" y1="71560" x2="76452" y2="71560"/>
                                  <a14:backgroundMark x1="81432" y1="71166" x2="81432" y2="71166"/>
                                  <a14:backgroundMark x1="84855" y1="70904" x2="84855" y2="70904"/>
                                  <a14:backgroundMark x1="90145" y1="70904" x2="90145" y2="70904"/>
                                  <a14:backgroundMark x1="90145" y1="49934" x2="90145" y2="49934"/>
                                  <a14:backgroundMark x1="85373" y1="48362" x2="85373" y2="48362"/>
                                  <a14:backgroundMark x1="80187" y1="48362" x2="80187" y2="48362"/>
                                  <a14:backgroundMark x1="75934" y1="48362" x2="75934" y2="48362"/>
                                  <a14:backgroundMark x1="67842" y1="42071" x2="67842" y2="42071"/>
                                  <a14:backgroundMark x1="62863" y1="42071" x2="62863" y2="42071"/>
                                  <a14:backgroundMark x1="58610" y1="42333" x2="58610" y2="42333"/>
                                  <a14:backgroundMark x1="51349" y1="48362" x2="51349" y2="48362"/>
                                  <a14:backgroundMark x1="52386" y1="36435" x2="52386" y2="36435"/>
                                  <a14:backgroundMark x1="45332" y1="38794" x2="45332" y2="38794"/>
                                  <a14:backgroundMark x1="38485" y1="17562" x2="38485" y2="17562"/>
                                  <a14:backgroundMark x1="43154" y1="15596" x2="43154" y2="15596"/>
                                  <a14:backgroundMark x1="48133" y1="17824" x2="48133" y2="17824"/>
                                  <a14:backgroundMark x1="53112" y1="17169" x2="53112" y2="17169"/>
                                  <a14:backgroundMark x1="57365" y1="16907" x2="57365" y2="16907"/>
                                  <a14:backgroundMark x1="62344" y1="18480" x2="62344" y2="18480"/>
                                  <a14:backgroundMark x1="66286" y1="17562" x2="66286" y2="17562"/>
                                  <a14:backgroundMark x1="71473" y1="18218" x2="71473" y2="18218"/>
                                  <a14:backgroundMark x1="75934" y1="18218" x2="75934" y2="18218"/>
                                  <a14:backgroundMark x1="80913" y1="17824" x2="80913" y2="17824"/>
                                  <a14:backgroundMark x1="84855" y1="17562" x2="84855" y2="17562"/>
                                  <a14:backgroundMark x1="90145" y1="19266" x2="90145" y2="19266"/>
                                  <a14:backgroundMark x1="95124" y1="17169" x2="95124" y2="1716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73632"/>
                    <a:stretch/>
                  </p:blipFill>
                  <p:spPr bwMode="auto">
                    <a:xfrm>
                      <a:off x="9829800" y="304800"/>
                      <a:ext cx="7924800" cy="16237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backgroundRemoval t="1311" b="98952" l="934" r="98651">
                                  <a14:backgroundMark x1="32469" y1="40367" x2="32469" y2="40367"/>
                                  <a14:backgroundMark x1="27697" y1="39450" x2="27697" y2="39450"/>
                                  <a14:backgroundMark x1="22718" y1="40760" x2="22718" y2="40760"/>
                                  <a14:backgroundMark x1="15456" y1="40105" x2="15456" y2="40105"/>
                                  <a14:backgroundMark x1="11515" y1="40760" x2="11515" y2="40760"/>
                                  <a14:backgroundMark x1="6535" y1="40105" x2="6535" y2="40105"/>
                                  <a14:backgroundMark x1="6535" y1="16907" x2="6535" y2="16907"/>
                                  <a14:backgroundMark x1="10996" y1="15596" x2="10996" y2="15596"/>
                                  <a14:backgroundMark x1="40871" y1="42071" x2="40871" y2="42071"/>
                                  <a14:backgroundMark x1="36618" y1="37353" x2="36618" y2="37353"/>
                                  <a14:backgroundMark x1="34232" y1="19266" x2="34232" y2="19266"/>
                                  <a14:backgroundMark x1="29046" y1="17169" x2="29046" y2="17169"/>
                                  <a14:backgroundMark x1="24274" y1="16252" x2="24274" y2="16252"/>
                                  <a14:backgroundMark x1="19295" y1="15596" x2="19295" y2="15596"/>
                                  <a14:backgroundMark x1="15456" y1="15596" x2="15456" y2="15596"/>
                                  <a14:backgroundMark x1="6224" y1="71166" x2="6224" y2="71166"/>
                                  <a14:backgroundMark x1="10996" y1="70511" x2="10996" y2="70511"/>
                                  <a14:backgroundMark x1="15145" y1="70904" x2="15145" y2="70904"/>
                                  <a14:backgroundMark x1="21162" y1="70511" x2="21162" y2="70511"/>
                                  <a14:backgroundMark x1="25415" y1="70249" x2="25415" y2="70249"/>
                                  <a14:backgroundMark x1="30083" y1="70249" x2="30083" y2="70249"/>
                                  <a14:backgroundMark x1="34751" y1="70511" x2="34751" y2="70511"/>
                                  <a14:backgroundMark x1="39004" y1="71560" x2="39004" y2="71560"/>
                                  <a14:backgroundMark x1="44191" y1="71560" x2="44191" y2="71560"/>
                                  <a14:backgroundMark x1="47614" y1="71560" x2="47614" y2="71560"/>
                                  <a14:backgroundMark x1="53423" y1="71560" x2="53423" y2="71560"/>
                                  <a14:backgroundMark x1="56846" y1="71822" x2="56846" y2="71822"/>
                                  <a14:backgroundMark x1="61826" y1="71560" x2="61826" y2="71560"/>
                                  <a14:backgroundMark x1="67012" y1="71166" x2="67012" y2="71166"/>
                                  <a14:backgroundMark x1="70954" y1="71822" x2="70954" y2="71822"/>
                                  <a14:backgroundMark x1="76452" y1="71560" x2="76452" y2="71560"/>
                                  <a14:backgroundMark x1="81432" y1="71166" x2="81432" y2="71166"/>
                                  <a14:backgroundMark x1="84855" y1="70904" x2="84855" y2="70904"/>
                                  <a14:backgroundMark x1="90145" y1="70904" x2="90145" y2="70904"/>
                                  <a14:backgroundMark x1="90145" y1="49934" x2="90145" y2="49934"/>
                                  <a14:backgroundMark x1="85373" y1="48362" x2="85373" y2="48362"/>
                                  <a14:backgroundMark x1="80187" y1="48362" x2="80187" y2="48362"/>
                                  <a14:backgroundMark x1="75934" y1="48362" x2="75934" y2="48362"/>
                                  <a14:backgroundMark x1="67842" y1="42071" x2="67842" y2="42071"/>
                                  <a14:backgroundMark x1="62863" y1="42071" x2="62863" y2="42071"/>
                                  <a14:backgroundMark x1="58610" y1="42333" x2="58610" y2="42333"/>
                                  <a14:backgroundMark x1="51349" y1="48362" x2="51349" y2="48362"/>
                                  <a14:backgroundMark x1="52386" y1="36435" x2="52386" y2="36435"/>
                                  <a14:backgroundMark x1="45332" y1="38794" x2="45332" y2="38794"/>
                                  <a14:backgroundMark x1="38485" y1="17562" x2="38485" y2="17562"/>
                                  <a14:backgroundMark x1="43154" y1="15596" x2="43154" y2="15596"/>
                                  <a14:backgroundMark x1="48133" y1="17824" x2="48133" y2="17824"/>
                                  <a14:backgroundMark x1="53112" y1="17169" x2="53112" y2="17169"/>
                                  <a14:backgroundMark x1="57365" y1="16907" x2="57365" y2="16907"/>
                                  <a14:backgroundMark x1="62344" y1="18480" x2="62344" y2="18480"/>
                                  <a14:backgroundMark x1="66286" y1="17562" x2="66286" y2="17562"/>
                                  <a14:backgroundMark x1="71473" y1="18218" x2="71473" y2="18218"/>
                                  <a14:backgroundMark x1="75934" y1="18218" x2="75934" y2="18218"/>
                                  <a14:backgroundMark x1="80913" y1="17824" x2="80913" y2="17824"/>
                                  <a14:backgroundMark x1="84855" y1="17562" x2="84855" y2="17562"/>
                                  <a14:backgroundMark x1="90145" y1="19266" x2="90145" y2="19266"/>
                                  <a14:backgroundMark x1="95124" y1="17169" x2="95124" y2="1716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8846"/>
                    <a:stretch/>
                  </p:blipFill>
                  <p:spPr bwMode="auto">
                    <a:xfrm>
                      <a:off x="9829800" y="4540174"/>
                      <a:ext cx="7924800" cy="1918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0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552005" y="1981200"/>
                    <a:ext cx="516795" cy="41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44891" r="6313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46" r="38414" b="40000"/>
              <a:stretch/>
            </p:blipFill>
            <p:spPr bwMode="auto">
              <a:xfrm>
                <a:off x="23459184" y="1739724"/>
                <a:ext cx="289661" cy="47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Freeform 22"/>
            <p:cNvSpPr/>
            <p:nvPr/>
          </p:nvSpPr>
          <p:spPr>
            <a:xfrm>
              <a:off x="20164425" y="276225"/>
              <a:ext cx="6162675" cy="4924425"/>
            </a:xfrm>
            <a:custGeom>
              <a:avLst/>
              <a:gdLst>
                <a:gd name="connsiteX0" fmla="*/ 6162675 w 6162675"/>
                <a:gd name="connsiteY0" fmla="*/ 314325 h 4924425"/>
                <a:gd name="connsiteX1" fmla="*/ 152400 w 6162675"/>
                <a:gd name="connsiteY1" fmla="*/ 0 h 4924425"/>
                <a:gd name="connsiteX2" fmla="*/ 0 w 6162675"/>
                <a:gd name="connsiteY2" fmla="*/ 3248025 h 4924425"/>
                <a:gd name="connsiteX3" fmla="*/ 152400 w 6162675"/>
                <a:gd name="connsiteY3" fmla="*/ 3257550 h 4924425"/>
                <a:gd name="connsiteX4" fmla="*/ 161925 w 6162675"/>
                <a:gd name="connsiteY4" fmla="*/ 4514850 h 4924425"/>
                <a:gd name="connsiteX5" fmla="*/ 3714750 w 6162675"/>
                <a:gd name="connsiteY5" fmla="*/ 4524375 h 4924425"/>
                <a:gd name="connsiteX6" fmla="*/ 5391150 w 6162675"/>
                <a:gd name="connsiteY6" fmla="*/ 4924425 h 4924425"/>
                <a:gd name="connsiteX7" fmla="*/ 5476875 w 6162675"/>
                <a:gd name="connsiteY7" fmla="*/ 4924425 h 4924425"/>
                <a:gd name="connsiteX8" fmla="*/ 5457825 w 6162675"/>
                <a:gd name="connsiteY8" fmla="*/ 4533900 h 4924425"/>
                <a:gd name="connsiteX9" fmla="*/ 6162675 w 6162675"/>
                <a:gd name="connsiteY9" fmla="*/ 4533900 h 4924425"/>
                <a:gd name="connsiteX10" fmla="*/ 6162675 w 6162675"/>
                <a:gd name="connsiteY10" fmla="*/ 314325 h 492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2675" h="4924425">
                  <a:moveTo>
                    <a:pt x="6162675" y="314325"/>
                  </a:moveTo>
                  <a:lnTo>
                    <a:pt x="152400" y="0"/>
                  </a:lnTo>
                  <a:lnTo>
                    <a:pt x="0" y="3248025"/>
                  </a:lnTo>
                  <a:lnTo>
                    <a:pt x="152400" y="3257550"/>
                  </a:lnTo>
                  <a:lnTo>
                    <a:pt x="161925" y="4514850"/>
                  </a:lnTo>
                  <a:lnTo>
                    <a:pt x="3714750" y="4524375"/>
                  </a:lnTo>
                  <a:lnTo>
                    <a:pt x="5391150" y="4924425"/>
                  </a:lnTo>
                  <a:lnTo>
                    <a:pt x="5476875" y="4924425"/>
                  </a:lnTo>
                  <a:lnTo>
                    <a:pt x="5457825" y="4533900"/>
                  </a:lnTo>
                  <a:lnTo>
                    <a:pt x="6162675" y="4533900"/>
                  </a:lnTo>
                  <a:lnTo>
                    <a:pt x="6162675" y="31432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15667" b="10819"/>
          <a:stretch/>
        </p:blipFill>
        <p:spPr bwMode="auto">
          <a:xfrm>
            <a:off x="14173200" y="431708"/>
            <a:ext cx="3703915" cy="25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10459" r="10733" b="-683"/>
          <a:stretch/>
        </p:blipFill>
        <p:spPr bwMode="auto">
          <a:xfrm>
            <a:off x="10170980" y="3352800"/>
            <a:ext cx="6974020" cy="309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r="14802" b="10819"/>
          <a:stretch/>
        </p:blipFill>
        <p:spPr bwMode="auto">
          <a:xfrm>
            <a:off x="9448800" y="431707"/>
            <a:ext cx="4362358" cy="25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7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028605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Redesign </a:t>
            </a: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Loads and Forces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Drift Analysis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Member Sizes and Reinforcement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34600" y="3875245"/>
            <a:ext cx="716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Design Loads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Superimposed load for MEP designed for 20 </a:t>
            </a:r>
            <a:r>
              <a:rPr lang="en-US" sz="1800" b="1" dirty="0" err="1" smtClean="0"/>
              <a:t>psf</a:t>
            </a:r>
            <a:endParaRPr lang="en-US" sz="18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All floors designed for 80 </a:t>
            </a:r>
            <a:r>
              <a:rPr lang="en-US" sz="1800" b="1" dirty="0" err="1" smtClean="0"/>
              <a:t>psf</a:t>
            </a:r>
            <a:r>
              <a:rPr lang="en-US" sz="1800" b="1" dirty="0" smtClean="0"/>
              <a:t> live load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Roof designed for 30 </a:t>
            </a:r>
            <a:r>
              <a:rPr lang="en-US" sz="1800" b="1" dirty="0" err="1" smtClean="0"/>
              <a:t>psf</a:t>
            </a:r>
            <a:r>
              <a:rPr lang="en-US" sz="1800" b="1" dirty="0" smtClean="0"/>
              <a:t> live load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Wind and seismic loads recalculated for new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95146"/>
              </p:ext>
            </p:extLst>
          </p:nvPr>
        </p:nvGraphicFramePr>
        <p:xfrm>
          <a:off x="10210800" y="935026"/>
          <a:ext cx="6781800" cy="237042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45763"/>
                <a:gridCol w="2231741"/>
                <a:gridCol w="2504296"/>
              </a:tblGrid>
              <a:tr h="27218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Live Loads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Designed Load (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psf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ASCE 7-10 Load (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psf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2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Slab on grade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2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Offices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 + 20 (partitions)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 + 15 (partitions)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224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Corridors (elevated floors)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2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Stairs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2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Roof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8288000" y="1124181"/>
            <a:ext cx="4120763" cy="2381019"/>
            <a:chOff x="18821349" y="405394"/>
            <a:chExt cx="4120763" cy="2381019"/>
          </a:xfrm>
        </p:grpSpPr>
        <p:grpSp>
          <p:nvGrpSpPr>
            <p:cNvPr id="7" name="Group 6"/>
            <p:cNvGrpSpPr/>
            <p:nvPr/>
          </p:nvGrpSpPr>
          <p:grpSpPr>
            <a:xfrm>
              <a:off x="18821349" y="694644"/>
              <a:ext cx="4120763" cy="2091769"/>
              <a:chOff x="-116949" y="-20125"/>
              <a:chExt cx="4472700" cy="21182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04593" y="123749"/>
                <a:ext cx="2563047" cy="2668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04593" y="390312"/>
                <a:ext cx="2563047" cy="2668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04593" y="656875"/>
                <a:ext cx="2563047" cy="2668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04593" y="923437"/>
                <a:ext cx="2563047" cy="2668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4593" y="1190000"/>
                <a:ext cx="2563047" cy="2668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619125" y="390525"/>
                <a:ext cx="6953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800100" y="1190625"/>
                <a:ext cx="5143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33425" y="923925"/>
                <a:ext cx="581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95325" y="657225"/>
                <a:ext cx="6286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952500" y="133350"/>
                <a:ext cx="361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2276066" y="1642875"/>
                <a:ext cx="7143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361749" y="1456562"/>
                <a:ext cx="299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3047105" y="1526225"/>
                <a:ext cx="948421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215.24 k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-56826" y="478066"/>
                <a:ext cx="827844" cy="285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48.10 k</a:t>
                </a: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-116949" y="223058"/>
                <a:ext cx="772504" cy="34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49.77 k</a:t>
                </a: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-44801" y="775107"/>
                <a:ext cx="842299" cy="271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45.97 k</a:t>
                </a: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3421" y="1069163"/>
                <a:ext cx="816869" cy="301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45.76 k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135529" y="-20125"/>
                <a:ext cx="880867" cy="30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25.63</a:t>
                </a:r>
                <a:r>
                  <a:rPr lang="en-US" sz="105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 </a:t>
                </a: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k</a:t>
                </a: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2976693" y="1812366"/>
                <a:ext cx="1203488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8,959.68 </a:t>
                </a: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k-</a:t>
                </a:r>
                <a:r>
                  <a:rPr lang="en-US" sz="1200" b="1" dirty="0" err="1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ft</a:t>
                </a:r>
                <a:endParaRPr lang="en-US" sz="1200" b="1" dirty="0">
                  <a:effectLst/>
                  <a:latin typeface="Arial" pitchFamily="34" charset="0"/>
                  <a:ea typeface="Calibri"/>
                  <a:cs typeface="Arial" pitchFamily="34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276074" y="1596819"/>
                <a:ext cx="600075" cy="389652"/>
                <a:chOff x="-57551" y="-17386"/>
                <a:chExt cx="600075" cy="524838"/>
              </a:xfrm>
            </p:grpSpPr>
            <p:sp>
              <p:nvSpPr>
                <p:cNvPr id="28" name="Arc 27"/>
                <p:cNvSpPr/>
                <p:nvPr/>
              </p:nvSpPr>
              <p:spPr>
                <a:xfrm rot="10800000">
                  <a:off x="-57551" y="-17386"/>
                  <a:ext cx="600075" cy="524838"/>
                </a:xfrm>
                <a:prstGeom prst="arc">
                  <a:avLst>
                    <a:gd name="adj1" fmla="val 10971744"/>
                    <a:gd name="adj2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539950" y="168167"/>
                  <a:ext cx="0" cy="10477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0574000" y="405394"/>
              <a:ext cx="2036231" cy="29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Wind Forces (E-W)</a:t>
              </a:r>
              <a:endParaRPr lang="en-US" sz="1400" b="1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479000" y="1377213"/>
            <a:ext cx="4384167" cy="2127987"/>
            <a:chOff x="0" y="0"/>
            <a:chExt cx="3758777" cy="1824370"/>
          </a:xfrm>
        </p:grpSpPr>
        <p:sp>
          <p:nvSpPr>
            <p:cNvPr id="33" name="Rectangle 32"/>
            <p:cNvSpPr/>
            <p:nvPr/>
          </p:nvSpPr>
          <p:spPr>
            <a:xfrm>
              <a:off x="1533457" y="161924"/>
              <a:ext cx="1781243" cy="231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33457" y="390522"/>
              <a:ext cx="1781243" cy="231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3457" y="619120"/>
              <a:ext cx="1781243" cy="231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33458" y="850580"/>
              <a:ext cx="1781096" cy="228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33457" y="1076316"/>
              <a:ext cx="1781243" cy="231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38175" y="381000"/>
              <a:ext cx="6989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28675" y="1076325"/>
              <a:ext cx="5170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847725"/>
              <a:ext cx="5840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14375" y="619125"/>
              <a:ext cx="6319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81075" y="161925"/>
              <a:ext cx="3638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090568" y="1504950"/>
              <a:ext cx="7180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390589" y="1301747"/>
              <a:ext cx="20807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2874532" y="1362075"/>
              <a:ext cx="832989" cy="24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266.98 k</a:t>
              </a: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95250" y="476250"/>
              <a:ext cx="623408" cy="23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59.67 k</a:t>
              </a: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0" y="238125"/>
              <a:ext cx="720194" cy="23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61.74 k</a:t>
              </a: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152400" y="704850"/>
              <a:ext cx="618933" cy="27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Arial" pitchFamily="34" charset="0"/>
                  <a:ea typeface="Calibri"/>
                  <a:cs typeface="Arial" pitchFamily="34" charset="0"/>
                </a:rPr>
                <a:t>57.02 k</a:t>
              </a: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228600" y="942975"/>
              <a:ext cx="671734" cy="245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Arial" pitchFamily="34" charset="0"/>
                  <a:ea typeface="Calibri"/>
                  <a:cs typeface="Arial" pitchFamily="34" charset="0"/>
                </a:rPr>
                <a:t>56.76 k</a:t>
              </a: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371475" y="0"/>
              <a:ext cx="684350" cy="29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Arial" pitchFamily="34" charset="0"/>
                  <a:ea typeface="Calibri"/>
                  <a:cs typeface="Arial" pitchFamily="34" charset="0"/>
                </a:rPr>
                <a:t>31.79 k</a:t>
              </a: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2743871" y="1576369"/>
              <a:ext cx="1014906" cy="24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11,114.04 </a:t>
              </a:r>
              <a:r>
                <a:rPr lang="en-US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k-</a:t>
              </a:r>
              <a:r>
                <a:rPr lang="en-US" sz="1200" b="1" dirty="0" err="1">
                  <a:effectLst/>
                  <a:latin typeface="Arial" pitchFamily="34" charset="0"/>
                  <a:ea typeface="Calibri"/>
                  <a:cs typeface="Arial" pitchFamily="34" charset="0"/>
                </a:rPr>
                <a:t>ft</a:t>
              </a:r>
              <a:endParaRPr lang="en-US" sz="1200" b="1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221229" y="1472261"/>
              <a:ext cx="457429" cy="339111"/>
              <a:chOff x="-144283" y="52739"/>
              <a:chExt cx="455061" cy="526288"/>
            </a:xfrm>
          </p:grpSpPr>
          <p:sp>
            <p:nvSpPr>
              <p:cNvPr id="53" name="Arc 52"/>
              <p:cNvSpPr/>
              <p:nvPr/>
            </p:nvSpPr>
            <p:spPr>
              <a:xfrm rot="10800000">
                <a:off x="-144283" y="52739"/>
                <a:ext cx="451603" cy="526288"/>
              </a:xfrm>
              <a:prstGeom prst="arc">
                <a:avLst>
                  <a:gd name="adj1" fmla="val 10777961"/>
                  <a:gd name="adj2" fmla="val 11516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10662" y="227693"/>
                <a:ext cx="116" cy="1047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4460200" y="1149029"/>
            <a:ext cx="2036231" cy="2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Wind Forces (N-S)</a:t>
            </a:r>
            <a:endParaRPr lang="en-US" sz="14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0040600" y="4075778"/>
            <a:ext cx="4334050" cy="2325022"/>
            <a:chOff x="20645449" y="3827917"/>
            <a:chExt cx="4334050" cy="2325022"/>
          </a:xfrm>
        </p:grpSpPr>
        <p:grpSp>
          <p:nvGrpSpPr>
            <p:cNvPr id="56" name="Group 55"/>
            <p:cNvGrpSpPr/>
            <p:nvPr/>
          </p:nvGrpSpPr>
          <p:grpSpPr>
            <a:xfrm>
              <a:off x="20645449" y="4138012"/>
              <a:ext cx="4334050" cy="2014927"/>
              <a:chOff x="-99861" y="25821"/>
              <a:chExt cx="4045290" cy="179854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533525" y="119923"/>
                <a:ext cx="2163856" cy="2631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533525" y="383060"/>
                <a:ext cx="2163856" cy="2463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533525" y="619126"/>
                <a:ext cx="2163856" cy="2283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533525" y="847461"/>
                <a:ext cx="2163856" cy="2317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533525" y="1076325"/>
                <a:ext cx="2163856" cy="2314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84420" y="380765"/>
                <a:ext cx="75253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052613" y="1075651"/>
                <a:ext cx="2929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00209" y="847460"/>
                <a:ext cx="4457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771223" y="618932"/>
                <a:ext cx="57498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512354" y="161829"/>
                <a:ext cx="8323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2257425" y="1504950"/>
                <a:ext cx="7180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390649" y="1307792"/>
                <a:ext cx="25276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 Box 2"/>
              <p:cNvSpPr txBox="1">
                <a:spLocks noChangeArrowheads="1"/>
              </p:cNvSpPr>
              <p:nvPr/>
            </p:nvSpPr>
            <p:spPr bwMode="auto">
              <a:xfrm>
                <a:off x="3067050" y="1362075"/>
                <a:ext cx="832989" cy="248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323.02 k</a:t>
                </a:r>
              </a:p>
            </p:txBody>
          </p:sp>
          <p:sp>
            <p:nvSpPr>
              <p:cNvPr id="70" name="Text Box 2"/>
              <p:cNvSpPr txBox="1">
                <a:spLocks noChangeArrowheads="1"/>
              </p:cNvSpPr>
              <p:nvPr/>
            </p:nvSpPr>
            <p:spPr bwMode="auto">
              <a:xfrm>
                <a:off x="117944" y="506252"/>
                <a:ext cx="718567" cy="224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66.10 k</a:t>
                </a:r>
              </a:p>
            </p:txBody>
          </p:sp>
          <p:sp>
            <p:nvSpPr>
              <p:cNvPr id="71" name="Text Box 2"/>
              <p:cNvSpPr txBox="1">
                <a:spLocks noChangeArrowheads="1"/>
              </p:cNvSpPr>
              <p:nvPr/>
            </p:nvSpPr>
            <p:spPr bwMode="auto">
              <a:xfrm>
                <a:off x="-54828" y="237981"/>
                <a:ext cx="720260" cy="232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90.20 k</a:t>
                </a:r>
              </a:p>
            </p:txBody>
          </p:sp>
          <p:sp>
            <p:nvSpPr>
              <p:cNvPr id="72" name="Text Box 2"/>
              <p:cNvSpPr txBox="1">
                <a:spLocks noChangeArrowheads="1"/>
              </p:cNvSpPr>
              <p:nvPr/>
            </p:nvSpPr>
            <p:spPr bwMode="auto">
              <a:xfrm>
                <a:off x="228973" y="733292"/>
                <a:ext cx="761268" cy="253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44.52 k</a:t>
                </a:r>
              </a:p>
            </p:txBody>
          </p:sp>
          <p:sp>
            <p:nvSpPr>
              <p:cNvPr id="73" name="Text Box 2"/>
              <p:cNvSpPr txBox="1">
                <a:spLocks noChangeArrowheads="1"/>
              </p:cNvSpPr>
              <p:nvPr/>
            </p:nvSpPr>
            <p:spPr bwMode="auto">
              <a:xfrm>
                <a:off x="409562" y="986685"/>
                <a:ext cx="670063" cy="209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22.45 k</a:t>
                </a:r>
              </a:p>
            </p:txBody>
          </p:sp>
          <p:sp>
            <p:nvSpPr>
              <p:cNvPr id="74" name="Text Box 2"/>
              <p:cNvSpPr txBox="1">
                <a:spLocks noChangeArrowheads="1"/>
              </p:cNvSpPr>
              <p:nvPr/>
            </p:nvSpPr>
            <p:spPr bwMode="auto">
              <a:xfrm>
                <a:off x="-99861" y="25821"/>
                <a:ext cx="702290" cy="220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99.75 k</a:t>
                </a:r>
              </a:p>
            </p:txBody>
          </p:sp>
          <p:sp>
            <p:nvSpPr>
              <p:cNvPr id="75" name="Text Box 2"/>
              <p:cNvSpPr txBox="1">
                <a:spLocks noChangeArrowheads="1"/>
              </p:cNvSpPr>
              <p:nvPr/>
            </p:nvSpPr>
            <p:spPr bwMode="auto">
              <a:xfrm>
                <a:off x="2930523" y="1576369"/>
                <a:ext cx="1014906" cy="248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17,016.8 </a:t>
                </a:r>
                <a:r>
                  <a: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k-</a:t>
                </a:r>
                <a:r>
                  <a:rPr lang="en-US" sz="1200" b="1" dirty="0" err="1">
                    <a:effectLst/>
                    <a:latin typeface="Arial" pitchFamily="34" charset="0"/>
                    <a:ea typeface="Calibri"/>
                    <a:cs typeface="Arial" pitchFamily="34" charset="0"/>
                  </a:rPr>
                  <a:t>ft</a:t>
                </a:r>
                <a:endParaRPr lang="en-US" sz="1200" b="1" dirty="0">
                  <a:effectLst/>
                  <a:latin typeface="Arial" pitchFamily="34" charset="0"/>
                  <a:ea typeface="Calibri"/>
                  <a:cs typeface="Arial" pitchFamily="34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400300" y="1472261"/>
                <a:ext cx="453953" cy="339111"/>
                <a:chOff x="33861" y="52739"/>
                <a:chExt cx="451603" cy="526288"/>
              </a:xfrm>
            </p:grpSpPr>
            <p:sp>
              <p:nvSpPr>
                <p:cNvPr id="77" name="Arc 76"/>
                <p:cNvSpPr/>
                <p:nvPr/>
              </p:nvSpPr>
              <p:spPr>
                <a:xfrm rot="10800000">
                  <a:off x="33861" y="52739"/>
                  <a:ext cx="451603" cy="526288"/>
                </a:xfrm>
                <a:prstGeom prst="arc">
                  <a:avLst>
                    <a:gd name="adj1" fmla="val 10777961"/>
                    <a:gd name="adj2" fmla="val 11516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485227" y="227693"/>
                  <a:ext cx="116" cy="10473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22212101" y="3827917"/>
              <a:ext cx="2720100" cy="29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Seismic Forces (N-S) &amp; (E-W)</a:t>
              </a:r>
              <a:endParaRPr lang="en-US" sz="1400" b="1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0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028605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Redesign </a:t>
            </a: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Loads and Forces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Drift Analysis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Member Sizes and Reinforcement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381000"/>
            <a:ext cx="9144000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Drift Analysis using ETABS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u="sng" dirty="0" smtClean="0"/>
              <a:t>Input parameters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Diaphragms modeled as rigid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Mass lumped to diaphragms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Supports </a:t>
            </a:r>
            <a:r>
              <a:rPr lang="en-US" sz="1800" b="1" dirty="0"/>
              <a:t>assumed </a:t>
            </a:r>
            <a:r>
              <a:rPr lang="en-US" sz="1800" b="1" dirty="0" smtClean="0"/>
              <a:t>fixed</a:t>
            </a:r>
            <a:endParaRPr lang="en-US" sz="18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 smtClean="0"/>
              <a:t>Icr</a:t>
            </a:r>
            <a:r>
              <a:rPr lang="en-US" sz="1800" b="1" dirty="0" smtClean="0"/>
              <a:t> </a:t>
            </a:r>
            <a:r>
              <a:rPr lang="en-US" sz="1800" b="1" dirty="0"/>
              <a:t>= 0.35 </a:t>
            </a:r>
            <a:r>
              <a:rPr lang="en-US" sz="1800" b="1" dirty="0" err="1"/>
              <a:t>Ig</a:t>
            </a:r>
            <a:r>
              <a:rPr lang="en-US" sz="1800" b="1" dirty="0"/>
              <a:t> for beams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/>
              <a:t>Icr</a:t>
            </a:r>
            <a:r>
              <a:rPr lang="en-US" sz="1800" b="1" dirty="0"/>
              <a:t> = 0.7 </a:t>
            </a:r>
            <a:r>
              <a:rPr lang="en-US" sz="1800" b="1" dirty="0" err="1"/>
              <a:t>Ig</a:t>
            </a:r>
            <a:r>
              <a:rPr lang="en-US" sz="1800" b="1" dirty="0"/>
              <a:t> for columns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00869"/>
              </p:ext>
            </p:extLst>
          </p:nvPr>
        </p:nvGraphicFramePr>
        <p:xfrm>
          <a:off x="18973800" y="530352"/>
          <a:ext cx="7238999" cy="259384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874699"/>
                <a:gridCol w="1601826"/>
                <a:gridCol w="1002729"/>
                <a:gridCol w="1002729"/>
                <a:gridCol w="1869611"/>
                <a:gridCol w="887405"/>
              </a:tblGrid>
              <a:tr h="25530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Wing Story Drifts (Wind)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Floor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Story Height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Drift 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(in.)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Drift 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(in.)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Allowable Drift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(in.)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Pass?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Roof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0.002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0.098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0.003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0.171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0.250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0.070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0.301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0.052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0.237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1.06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2.16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21013"/>
              </p:ext>
            </p:extLst>
          </p:nvPr>
        </p:nvGraphicFramePr>
        <p:xfrm>
          <a:off x="18973800" y="3342449"/>
          <a:ext cx="7264718" cy="287426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872741"/>
                <a:gridCol w="1012185"/>
                <a:gridCol w="1328127"/>
                <a:gridCol w="1435147"/>
                <a:gridCol w="1758403"/>
                <a:gridCol w="858115"/>
              </a:tblGrid>
              <a:tr h="15518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Wing Story Drifts (Seismic)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Floor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Story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Height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Amplified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Drift 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(in.)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Amplified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Drift 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(in.)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Allowable Drift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(in.)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Pass?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Roof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0.051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0.598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0.084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0.900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2.52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0.110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1.144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2.52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0.126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1.211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0.088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0.860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2.88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0.475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4.725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12.96</a:t>
                      </a:r>
                      <a:endParaRPr lang="en-U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362278"/>
            <a:ext cx="3601218" cy="30886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19776009">
            <a:off x="12776074" y="5747129"/>
            <a:ext cx="365416" cy="532171"/>
            <a:chOff x="0" y="0"/>
            <a:chExt cx="323850" cy="466725"/>
          </a:xfrm>
        </p:grpSpPr>
        <p:sp>
          <p:nvSpPr>
            <p:cNvPr id="11" name="Flowchart: Or 10"/>
            <p:cNvSpPr/>
            <p:nvPr/>
          </p:nvSpPr>
          <p:spPr>
            <a:xfrm>
              <a:off x="28575" y="228600"/>
              <a:ext cx="238125" cy="238125"/>
            </a:xfrm>
            <a:prstGeom prst="flowChartOr">
              <a:avLst/>
            </a:prstGeom>
            <a:solidFill>
              <a:sysClr val="windowText" lastClr="000000"/>
            </a:solidFill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Text Box 51"/>
            <p:cNvSpPr txBox="1"/>
            <p:nvPr/>
          </p:nvSpPr>
          <p:spPr>
            <a:xfrm>
              <a:off x="0" y="0"/>
              <a:ext cx="323850" cy="2952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B050"/>
                  </a:solidFill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15" y="2500667"/>
            <a:ext cx="4695871" cy="39502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004088" y="5897630"/>
            <a:ext cx="271916" cy="437544"/>
            <a:chOff x="-14287" y="-44194"/>
            <a:chExt cx="323850" cy="510919"/>
          </a:xfrm>
        </p:grpSpPr>
        <p:sp>
          <p:nvSpPr>
            <p:cNvPr id="15" name="Flowchart: Or 14"/>
            <p:cNvSpPr/>
            <p:nvPr/>
          </p:nvSpPr>
          <p:spPr>
            <a:xfrm>
              <a:off x="28575" y="228600"/>
              <a:ext cx="238125" cy="238125"/>
            </a:xfrm>
            <a:prstGeom prst="flowChartOr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47"/>
            <p:cNvSpPr txBox="1"/>
            <p:nvPr/>
          </p:nvSpPr>
          <p:spPr>
            <a:xfrm>
              <a:off x="-14287" y="-44194"/>
              <a:ext cx="323850" cy="29527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B050"/>
                  </a:solidFill>
                  <a:effectLst/>
                  <a:ea typeface="Calibri"/>
                  <a:cs typeface="Times New Roman"/>
                </a:rPr>
                <a:t>N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8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Academic</a:t>
            </a:r>
            <a:r>
              <a:rPr lang="en-US" sz="3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Center</a:t>
            </a:r>
            <a:endParaRPr 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028605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Proposed Goals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Structural Depth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Redesign </a:t>
            </a:r>
            <a:r>
              <a:rPr lang="en-US" sz="16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Loads and Forces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Drift Analysis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Member Sizes and Reinforcement</a:t>
            </a: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Construction Breadth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209085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Slab Design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Minimum thickness for deflections: 2.4”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Minimum thickness for 2hr fire rating: 5”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Minimum cover: ¾”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/>
              <a:t>Use 5” slab with:	#4s @ 8” </a:t>
            </a:r>
            <a:r>
              <a:rPr lang="en-US" sz="1800" b="1" dirty="0" err="1" smtClean="0"/>
              <a:t>o.c</a:t>
            </a:r>
            <a:r>
              <a:rPr lang="en-US" sz="1800" b="1" dirty="0" smtClean="0"/>
              <a:t>. for flexure</a:t>
            </a:r>
            <a:endParaRPr lang="en-US" sz="1800" b="1" dirty="0"/>
          </a:p>
          <a:p>
            <a:pPr lvl="6">
              <a:lnSpc>
                <a:spcPct val="150000"/>
              </a:lnSpc>
            </a:pPr>
            <a:r>
              <a:rPr lang="en-US" sz="1800" b="1" dirty="0" smtClean="0"/>
              <a:t>#4s @ 18” </a:t>
            </a:r>
            <a:r>
              <a:rPr lang="en-US" sz="1800" b="1" dirty="0" err="1" smtClean="0"/>
              <a:t>o.c</a:t>
            </a:r>
            <a:r>
              <a:rPr lang="en-US" sz="1800" b="1" dirty="0" smtClean="0"/>
              <a:t>. for shrinkage &amp; temperature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688284" y="3062424"/>
            <a:ext cx="4599716" cy="3561779"/>
            <a:chOff x="20112346" y="103813"/>
            <a:chExt cx="6683731" cy="5230187"/>
          </a:xfrm>
        </p:grpSpPr>
        <p:grpSp>
          <p:nvGrpSpPr>
            <p:cNvPr id="40" name="Group 39"/>
            <p:cNvGrpSpPr/>
            <p:nvPr/>
          </p:nvGrpSpPr>
          <p:grpSpPr>
            <a:xfrm>
              <a:off x="20112346" y="103813"/>
              <a:ext cx="6683731" cy="5230187"/>
              <a:chOff x="20112346" y="103813"/>
              <a:chExt cx="6683731" cy="523018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0112346" y="103813"/>
                <a:ext cx="6683731" cy="5230187"/>
                <a:chOff x="9829800" y="304800"/>
                <a:chExt cx="7924800" cy="6201355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4782800" y="5867400"/>
                  <a:ext cx="1801720" cy="638755"/>
                  <a:chOff x="14782800" y="5867400"/>
                  <a:chExt cx="1801720" cy="638755"/>
                </a:xfrm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4782800" y="5867400"/>
                    <a:ext cx="1742903" cy="433677"/>
                    <a:chOff x="14782800" y="5867400"/>
                    <a:chExt cx="1742903" cy="433677"/>
                  </a:xfrm>
                </p:grpSpPr>
                <p:pic>
                  <p:nvPicPr>
                    <p:cNvPr id="53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5129111" y="5876558"/>
                      <a:ext cx="343447" cy="2600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4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5503434" y="5874047"/>
                      <a:ext cx="343447" cy="336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5846881" y="5874047"/>
                      <a:ext cx="343447" cy="4270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6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4782800" y="5876558"/>
                      <a:ext cx="343447" cy="1656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7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0" b="100000" l="44891" r="63139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346" r="38414" b="40000"/>
                    <a:stretch/>
                  </p:blipFill>
                  <p:spPr bwMode="auto">
                    <a:xfrm>
                      <a:off x="16182256" y="5867400"/>
                      <a:ext cx="343447" cy="381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52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67725" y="6096000"/>
                    <a:ext cx="516795" cy="41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9829800" y="304800"/>
                  <a:ext cx="7924800" cy="6153786"/>
                  <a:chOff x="9829799" y="304801"/>
                  <a:chExt cx="7924799" cy="6153793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9829799" y="304801"/>
                    <a:ext cx="7924799" cy="6153793"/>
                    <a:chOff x="9829800" y="304800"/>
                    <a:chExt cx="7924800" cy="6153785"/>
                  </a:xfrm>
                </p:grpSpPr>
                <p:pic>
                  <p:nvPicPr>
                    <p:cNvPr id="48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311" b="98952" l="934" r="98651">
                                  <a14:backgroundMark x1="32469" y1="40367" x2="32469" y2="40367"/>
                                  <a14:backgroundMark x1="27697" y1="39450" x2="27697" y2="39450"/>
                                  <a14:backgroundMark x1="22718" y1="40760" x2="22718" y2="40760"/>
                                  <a14:backgroundMark x1="15456" y1="40105" x2="15456" y2="40105"/>
                                  <a14:backgroundMark x1="11515" y1="40760" x2="11515" y2="40760"/>
                                  <a14:backgroundMark x1="6535" y1="40105" x2="6535" y2="40105"/>
                                  <a14:backgroundMark x1="6535" y1="16907" x2="6535" y2="16907"/>
                                  <a14:backgroundMark x1="10996" y1="15596" x2="10996" y2="15596"/>
                                  <a14:backgroundMark x1="40871" y1="42071" x2="40871" y2="42071"/>
                                  <a14:backgroundMark x1="36618" y1="37353" x2="36618" y2="37353"/>
                                  <a14:backgroundMark x1="34232" y1="19266" x2="34232" y2="19266"/>
                                  <a14:backgroundMark x1="29046" y1="17169" x2="29046" y2="17169"/>
                                  <a14:backgroundMark x1="24274" y1="16252" x2="24274" y2="16252"/>
                                  <a14:backgroundMark x1="19295" y1="15596" x2="19295" y2="15596"/>
                                  <a14:backgroundMark x1="15456" y1="15596" x2="15456" y2="15596"/>
                                  <a14:backgroundMark x1="6224" y1="71166" x2="6224" y2="71166"/>
                                  <a14:backgroundMark x1="10996" y1="70511" x2="10996" y2="70511"/>
                                  <a14:backgroundMark x1="15145" y1="70904" x2="15145" y2="70904"/>
                                  <a14:backgroundMark x1="21162" y1="70511" x2="21162" y2="70511"/>
                                  <a14:backgroundMark x1="25415" y1="70249" x2="25415" y2="70249"/>
                                  <a14:backgroundMark x1="30083" y1="70249" x2="30083" y2="70249"/>
                                  <a14:backgroundMark x1="34751" y1="70511" x2="34751" y2="70511"/>
                                  <a14:backgroundMark x1="39004" y1="71560" x2="39004" y2="71560"/>
                                  <a14:backgroundMark x1="44191" y1="71560" x2="44191" y2="71560"/>
                                  <a14:backgroundMark x1="47614" y1="71560" x2="47614" y2="71560"/>
                                  <a14:backgroundMark x1="53423" y1="71560" x2="53423" y2="71560"/>
                                  <a14:backgroundMark x1="56846" y1="71822" x2="56846" y2="71822"/>
                                  <a14:backgroundMark x1="61826" y1="71560" x2="61826" y2="71560"/>
                                  <a14:backgroundMark x1="67012" y1="71166" x2="67012" y2="71166"/>
                                  <a14:backgroundMark x1="70954" y1="71822" x2="70954" y2="71822"/>
                                  <a14:backgroundMark x1="76452" y1="71560" x2="76452" y2="71560"/>
                                  <a14:backgroundMark x1="81432" y1="71166" x2="81432" y2="71166"/>
                                  <a14:backgroundMark x1="84855" y1="70904" x2="84855" y2="70904"/>
                                  <a14:backgroundMark x1="90145" y1="70904" x2="90145" y2="70904"/>
                                  <a14:backgroundMark x1="90145" y1="49934" x2="90145" y2="49934"/>
                                  <a14:backgroundMark x1="85373" y1="48362" x2="85373" y2="48362"/>
                                  <a14:backgroundMark x1="80187" y1="48362" x2="80187" y2="48362"/>
                                  <a14:backgroundMark x1="75934" y1="48362" x2="75934" y2="48362"/>
                                  <a14:backgroundMark x1="67842" y1="42071" x2="67842" y2="42071"/>
                                  <a14:backgroundMark x1="62863" y1="42071" x2="62863" y2="42071"/>
                                  <a14:backgroundMark x1="58610" y1="42333" x2="58610" y2="42333"/>
                                  <a14:backgroundMark x1="51349" y1="48362" x2="51349" y2="48362"/>
                                  <a14:backgroundMark x1="52386" y1="36435" x2="52386" y2="36435"/>
                                  <a14:backgroundMark x1="45332" y1="38794" x2="45332" y2="38794"/>
                                  <a14:backgroundMark x1="38485" y1="17562" x2="38485" y2="17562"/>
                                  <a14:backgroundMark x1="43154" y1="15596" x2="43154" y2="15596"/>
                                  <a14:backgroundMark x1="48133" y1="17824" x2="48133" y2="17824"/>
                                  <a14:backgroundMark x1="53112" y1="17169" x2="53112" y2="17169"/>
                                  <a14:backgroundMark x1="57365" y1="16907" x2="57365" y2="16907"/>
                                  <a14:backgroundMark x1="62344" y1="18480" x2="62344" y2="18480"/>
                                  <a14:backgroundMark x1="66286" y1="17562" x2="66286" y2="17562"/>
                                  <a14:backgroundMark x1="71473" y1="18218" x2="71473" y2="18218"/>
                                  <a14:backgroundMark x1="75934" y1="18218" x2="75934" y2="18218"/>
                                  <a14:backgroundMark x1="80913" y1="17824" x2="80913" y2="17824"/>
                                  <a14:backgroundMark x1="84855" y1="17562" x2="84855" y2="17562"/>
                                  <a14:backgroundMark x1="90145" y1="19266" x2="90145" y2="19266"/>
                                  <a14:backgroundMark x1="95124" y1="17169" x2="95124" y2="1716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923" b="33124"/>
                    <a:stretch/>
                  </p:blipFill>
                  <p:spPr bwMode="auto">
                    <a:xfrm>
                      <a:off x="9829800" y="1905001"/>
                      <a:ext cx="7924800" cy="26670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311" b="98952" l="934" r="98651">
                                  <a14:backgroundMark x1="32469" y1="40367" x2="32469" y2="40367"/>
                                  <a14:backgroundMark x1="27697" y1="39450" x2="27697" y2="39450"/>
                                  <a14:backgroundMark x1="22718" y1="40760" x2="22718" y2="40760"/>
                                  <a14:backgroundMark x1="15456" y1="40105" x2="15456" y2="40105"/>
                                  <a14:backgroundMark x1="11515" y1="40760" x2="11515" y2="40760"/>
                                  <a14:backgroundMark x1="6535" y1="40105" x2="6535" y2="40105"/>
                                  <a14:backgroundMark x1="6535" y1="16907" x2="6535" y2="16907"/>
                                  <a14:backgroundMark x1="10996" y1="15596" x2="10996" y2="15596"/>
                                  <a14:backgroundMark x1="40871" y1="42071" x2="40871" y2="42071"/>
                                  <a14:backgroundMark x1="36618" y1="37353" x2="36618" y2="37353"/>
                                  <a14:backgroundMark x1="34232" y1="19266" x2="34232" y2="19266"/>
                                  <a14:backgroundMark x1="29046" y1="17169" x2="29046" y2="17169"/>
                                  <a14:backgroundMark x1="24274" y1="16252" x2="24274" y2="16252"/>
                                  <a14:backgroundMark x1="19295" y1="15596" x2="19295" y2="15596"/>
                                  <a14:backgroundMark x1="15456" y1="15596" x2="15456" y2="15596"/>
                                  <a14:backgroundMark x1="6224" y1="71166" x2="6224" y2="71166"/>
                                  <a14:backgroundMark x1="10996" y1="70511" x2="10996" y2="70511"/>
                                  <a14:backgroundMark x1="15145" y1="70904" x2="15145" y2="70904"/>
                                  <a14:backgroundMark x1="21162" y1="70511" x2="21162" y2="70511"/>
                                  <a14:backgroundMark x1="25415" y1="70249" x2="25415" y2="70249"/>
                                  <a14:backgroundMark x1="30083" y1="70249" x2="30083" y2="70249"/>
                                  <a14:backgroundMark x1="34751" y1="70511" x2="34751" y2="70511"/>
                                  <a14:backgroundMark x1="39004" y1="71560" x2="39004" y2="71560"/>
                                  <a14:backgroundMark x1="44191" y1="71560" x2="44191" y2="71560"/>
                                  <a14:backgroundMark x1="47614" y1="71560" x2="47614" y2="71560"/>
                                  <a14:backgroundMark x1="53423" y1="71560" x2="53423" y2="71560"/>
                                  <a14:backgroundMark x1="56846" y1="71822" x2="56846" y2="71822"/>
                                  <a14:backgroundMark x1="61826" y1="71560" x2="61826" y2="71560"/>
                                  <a14:backgroundMark x1="67012" y1="71166" x2="67012" y2="71166"/>
                                  <a14:backgroundMark x1="70954" y1="71822" x2="70954" y2="71822"/>
                                  <a14:backgroundMark x1="76452" y1="71560" x2="76452" y2="71560"/>
                                  <a14:backgroundMark x1="81432" y1="71166" x2="81432" y2="71166"/>
                                  <a14:backgroundMark x1="84855" y1="70904" x2="84855" y2="70904"/>
                                  <a14:backgroundMark x1="90145" y1="70904" x2="90145" y2="70904"/>
                                  <a14:backgroundMark x1="90145" y1="49934" x2="90145" y2="49934"/>
                                  <a14:backgroundMark x1="85373" y1="48362" x2="85373" y2="48362"/>
                                  <a14:backgroundMark x1="80187" y1="48362" x2="80187" y2="48362"/>
                                  <a14:backgroundMark x1="75934" y1="48362" x2="75934" y2="48362"/>
                                  <a14:backgroundMark x1="67842" y1="42071" x2="67842" y2="42071"/>
                                  <a14:backgroundMark x1="62863" y1="42071" x2="62863" y2="42071"/>
                                  <a14:backgroundMark x1="58610" y1="42333" x2="58610" y2="42333"/>
                                  <a14:backgroundMark x1="51349" y1="48362" x2="51349" y2="48362"/>
                                  <a14:backgroundMark x1="52386" y1="36435" x2="52386" y2="36435"/>
                                  <a14:backgroundMark x1="45332" y1="38794" x2="45332" y2="38794"/>
                                  <a14:backgroundMark x1="38485" y1="17562" x2="38485" y2="17562"/>
                                  <a14:backgroundMark x1="43154" y1="15596" x2="43154" y2="15596"/>
                                  <a14:backgroundMark x1="48133" y1="17824" x2="48133" y2="17824"/>
                                  <a14:backgroundMark x1="53112" y1="17169" x2="53112" y2="17169"/>
                                  <a14:backgroundMark x1="57365" y1="16907" x2="57365" y2="16907"/>
                                  <a14:backgroundMark x1="62344" y1="18480" x2="62344" y2="18480"/>
                                  <a14:backgroundMark x1="66286" y1="17562" x2="66286" y2="17562"/>
                                  <a14:backgroundMark x1="71473" y1="18218" x2="71473" y2="18218"/>
                                  <a14:backgroundMark x1="75934" y1="18218" x2="75934" y2="18218"/>
                                  <a14:backgroundMark x1="80913" y1="17824" x2="80913" y2="17824"/>
                                  <a14:backgroundMark x1="84855" y1="17562" x2="84855" y2="17562"/>
                                  <a14:backgroundMark x1="90145" y1="19266" x2="90145" y2="19266"/>
                                  <a14:backgroundMark x1="95124" y1="17169" x2="95124" y2="1716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73632"/>
                    <a:stretch/>
                  </p:blipFill>
                  <p:spPr bwMode="auto">
                    <a:xfrm>
                      <a:off x="9829800" y="304800"/>
                      <a:ext cx="7924800" cy="16237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0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311" b="98952" l="934" r="98651">
                                  <a14:backgroundMark x1="32469" y1="40367" x2="32469" y2="40367"/>
                                  <a14:backgroundMark x1="27697" y1="39450" x2="27697" y2="39450"/>
                                  <a14:backgroundMark x1="22718" y1="40760" x2="22718" y2="40760"/>
                                  <a14:backgroundMark x1="15456" y1="40105" x2="15456" y2="40105"/>
                                  <a14:backgroundMark x1="11515" y1="40760" x2="11515" y2="40760"/>
                                  <a14:backgroundMark x1="6535" y1="40105" x2="6535" y2="40105"/>
                                  <a14:backgroundMark x1="6535" y1="16907" x2="6535" y2="16907"/>
                                  <a14:backgroundMark x1="10996" y1="15596" x2="10996" y2="15596"/>
                                  <a14:backgroundMark x1="40871" y1="42071" x2="40871" y2="42071"/>
                                  <a14:backgroundMark x1="36618" y1="37353" x2="36618" y2="37353"/>
                                  <a14:backgroundMark x1="34232" y1="19266" x2="34232" y2="19266"/>
                                  <a14:backgroundMark x1="29046" y1="17169" x2="29046" y2="17169"/>
                                  <a14:backgroundMark x1="24274" y1="16252" x2="24274" y2="16252"/>
                                  <a14:backgroundMark x1="19295" y1="15596" x2="19295" y2="15596"/>
                                  <a14:backgroundMark x1="15456" y1="15596" x2="15456" y2="15596"/>
                                  <a14:backgroundMark x1="6224" y1="71166" x2="6224" y2="71166"/>
                                  <a14:backgroundMark x1="10996" y1="70511" x2="10996" y2="70511"/>
                                  <a14:backgroundMark x1="15145" y1="70904" x2="15145" y2="70904"/>
                                  <a14:backgroundMark x1="21162" y1="70511" x2="21162" y2="70511"/>
                                  <a14:backgroundMark x1="25415" y1="70249" x2="25415" y2="70249"/>
                                  <a14:backgroundMark x1="30083" y1="70249" x2="30083" y2="70249"/>
                                  <a14:backgroundMark x1="34751" y1="70511" x2="34751" y2="70511"/>
                                  <a14:backgroundMark x1="39004" y1="71560" x2="39004" y2="71560"/>
                                  <a14:backgroundMark x1="44191" y1="71560" x2="44191" y2="71560"/>
                                  <a14:backgroundMark x1="47614" y1="71560" x2="47614" y2="71560"/>
                                  <a14:backgroundMark x1="53423" y1="71560" x2="53423" y2="71560"/>
                                  <a14:backgroundMark x1="56846" y1="71822" x2="56846" y2="71822"/>
                                  <a14:backgroundMark x1="61826" y1="71560" x2="61826" y2="71560"/>
                                  <a14:backgroundMark x1="67012" y1="71166" x2="67012" y2="71166"/>
                                  <a14:backgroundMark x1="70954" y1="71822" x2="70954" y2="71822"/>
                                  <a14:backgroundMark x1="76452" y1="71560" x2="76452" y2="71560"/>
                                  <a14:backgroundMark x1="81432" y1="71166" x2="81432" y2="71166"/>
                                  <a14:backgroundMark x1="84855" y1="70904" x2="84855" y2="70904"/>
                                  <a14:backgroundMark x1="90145" y1="70904" x2="90145" y2="70904"/>
                                  <a14:backgroundMark x1="90145" y1="49934" x2="90145" y2="49934"/>
                                  <a14:backgroundMark x1="85373" y1="48362" x2="85373" y2="48362"/>
                                  <a14:backgroundMark x1="80187" y1="48362" x2="80187" y2="48362"/>
                                  <a14:backgroundMark x1="75934" y1="48362" x2="75934" y2="48362"/>
                                  <a14:backgroundMark x1="67842" y1="42071" x2="67842" y2="42071"/>
                                  <a14:backgroundMark x1="62863" y1="42071" x2="62863" y2="42071"/>
                                  <a14:backgroundMark x1="58610" y1="42333" x2="58610" y2="42333"/>
                                  <a14:backgroundMark x1="51349" y1="48362" x2="51349" y2="48362"/>
                                  <a14:backgroundMark x1="52386" y1="36435" x2="52386" y2="36435"/>
                                  <a14:backgroundMark x1="45332" y1="38794" x2="45332" y2="38794"/>
                                  <a14:backgroundMark x1="38485" y1="17562" x2="38485" y2="17562"/>
                                  <a14:backgroundMark x1="43154" y1="15596" x2="43154" y2="15596"/>
                                  <a14:backgroundMark x1="48133" y1="17824" x2="48133" y2="17824"/>
                                  <a14:backgroundMark x1="53112" y1="17169" x2="53112" y2="17169"/>
                                  <a14:backgroundMark x1="57365" y1="16907" x2="57365" y2="16907"/>
                                  <a14:backgroundMark x1="62344" y1="18480" x2="62344" y2="18480"/>
                                  <a14:backgroundMark x1="66286" y1="17562" x2="66286" y2="17562"/>
                                  <a14:backgroundMark x1="71473" y1="18218" x2="71473" y2="18218"/>
                                  <a14:backgroundMark x1="75934" y1="18218" x2="75934" y2="18218"/>
                                  <a14:backgroundMark x1="80913" y1="17824" x2="80913" y2="17824"/>
                                  <a14:backgroundMark x1="84855" y1="17562" x2="84855" y2="17562"/>
                                  <a14:backgroundMark x1="90145" y1="19266" x2="90145" y2="19266"/>
                                  <a14:backgroundMark x1="95124" y1="17169" x2="95124" y2="1716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8846"/>
                    <a:stretch/>
                  </p:blipFill>
                  <p:spPr bwMode="auto">
                    <a:xfrm>
                      <a:off x="9829800" y="4540174"/>
                      <a:ext cx="7924800" cy="1918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7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552005" y="1981200"/>
                    <a:ext cx="516795" cy="41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43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44891" r="6313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46" r="38414" b="40000"/>
              <a:stretch/>
            </p:blipFill>
            <p:spPr bwMode="auto">
              <a:xfrm>
                <a:off x="23459184" y="1739724"/>
                <a:ext cx="289661" cy="47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Freeform 40"/>
            <p:cNvSpPr/>
            <p:nvPr/>
          </p:nvSpPr>
          <p:spPr>
            <a:xfrm>
              <a:off x="20164425" y="276225"/>
              <a:ext cx="6162675" cy="4924425"/>
            </a:xfrm>
            <a:custGeom>
              <a:avLst/>
              <a:gdLst>
                <a:gd name="connsiteX0" fmla="*/ 6162675 w 6162675"/>
                <a:gd name="connsiteY0" fmla="*/ 314325 h 4924425"/>
                <a:gd name="connsiteX1" fmla="*/ 152400 w 6162675"/>
                <a:gd name="connsiteY1" fmla="*/ 0 h 4924425"/>
                <a:gd name="connsiteX2" fmla="*/ 0 w 6162675"/>
                <a:gd name="connsiteY2" fmla="*/ 3248025 h 4924425"/>
                <a:gd name="connsiteX3" fmla="*/ 152400 w 6162675"/>
                <a:gd name="connsiteY3" fmla="*/ 3257550 h 4924425"/>
                <a:gd name="connsiteX4" fmla="*/ 161925 w 6162675"/>
                <a:gd name="connsiteY4" fmla="*/ 4514850 h 4924425"/>
                <a:gd name="connsiteX5" fmla="*/ 3714750 w 6162675"/>
                <a:gd name="connsiteY5" fmla="*/ 4524375 h 4924425"/>
                <a:gd name="connsiteX6" fmla="*/ 5391150 w 6162675"/>
                <a:gd name="connsiteY6" fmla="*/ 4924425 h 4924425"/>
                <a:gd name="connsiteX7" fmla="*/ 5476875 w 6162675"/>
                <a:gd name="connsiteY7" fmla="*/ 4924425 h 4924425"/>
                <a:gd name="connsiteX8" fmla="*/ 5457825 w 6162675"/>
                <a:gd name="connsiteY8" fmla="*/ 4533900 h 4924425"/>
                <a:gd name="connsiteX9" fmla="*/ 6162675 w 6162675"/>
                <a:gd name="connsiteY9" fmla="*/ 4533900 h 4924425"/>
                <a:gd name="connsiteX10" fmla="*/ 6162675 w 6162675"/>
                <a:gd name="connsiteY10" fmla="*/ 314325 h 492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2675" h="4924425">
                  <a:moveTo>
                    <a:pt x="6162675" y="314325"/>
                  </a:moveTo>
                  <a:lnTo>
                    <a:pt x="152400" y="0"/>
                  </a:lnTo>
                  <a:lnTo>
                    <a:pt x="0" y="3248025"/>
                  </a:lnTo>
                  <a:lnTo>
                    <a:pt x="152400" y="3257550"/>
                  </a:lnTo>
                  <a:lnTo>
                    <a:pt x="161925" y="4514850"/>
                  </a:lnTo>
                  <a:lnTo>
                    <a:pt x="3714750" y="4524375"/>
                  </a:lnTo>
                  <a:lnTo>
                    <a:pt x="5391150" y="4924425"/>
                  </a:lnTo>
                  <a:lnTo>
                    <a:pt x="5476875" y="4924425"/>
                  </a:lnTo>
                  <a:lnTo>
                    <a:pt x="5457825" y="4533900"/>
                  </a:lnTo>
                  <a:lnTo>
                    <a:pt x="6162675" y="4533900"/>
                  </a:lnTo>
                  <a:lnTo>
                    <a:pt x="6162675" y="31432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8288000" y="209085"/>
            <a:ext cx="89154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Joist Design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Minimum depth for deflections: 19.75”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Minimum cover: 1.5”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/>
              <a:t>Use pan joists:  20” pan depth, </a:t>
            </a:r>
            <a:r>
              <a:rPr lang="en-US" sz="1800" b="1" dirty="0"/>
              <a:t>10” rib </a:t>
            </a:r>
            <a:r>
              <a:rPr lang="en-US" sz="1800" b="1" dirty="0" smtClean="0"/>
              <a:t>width, </a:t>
            </a:r>
            <a:r>
              <a:rPr lang="en-US" sz="1800" b="1" dirty="0"/>
              <a:t>66” pan </a:t>
            </a:r>
            <a:r>
              <a:rPr lang="en-US" sz="1800" b="1" dirty="0" smtClean="0"/>
              <a:t>width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/>
              <a:t>	 with:	3-#8s top (interior span)</a:t>
            </a:r>
          </a:p>
          <a:p>
            <a:pPr lvl="2">
              <a:lnSpc>
                <a:spcPct val="150000"/>
              </a:lnSpc>
            </a:pPr>
            <a:r>
              <a:rPr lang="en-US" sz="1800" b="1" dirty="0"/>
              <a:t>	</a:t>
            </a:r>
            <a:r>
              <a:rPr lang="en-US" sz="1800" b="1" dirty="0" smtClean="0"/>
              <a:t>	2-#7s bottom (interior span)</a:t>
            </a:r>
          </a:p>
          <a:p>
            <a:pPr lvl="2">
              <a:lnSpc>
                <a:spcPct val="150000"/>
              </a:lnSpc>
            </a:pPr>
            <a:r>
              <a:rPr lang="en-US" sz="1800" b="1" dirty="0"/>
              <a:t>	</a:t>
            </a:r>
            <a:r>
              <a:rPr lang="en-US" sz="1800" b="1" dirty="0" smtClean="0"/>
              <a:t>	2-#8s top (exterior spans)</a:t>
            </a:r>
          </a:p>
          <a:p>
            <a:pPr lvl="2">
              <a:lnSpc>
                <a:spcPct val="150000"/>
              </a:lnSpc>
            </a:pPr>
            <a:r>
              <a:rPr lang="en-US" sz="1800" b="1" dirty="0"/>
              <a:t>	</a:t>
            </a:r>
            <a:r>
              <a:rPr lang="en-US" sz="1800" b="1" dirty="0" smtClean="0"/>
              <a:t>	2-#6s bottom (exterior spans)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24221" y="5771895"/>
            <a:ext cx="150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Interior span</a:t>
            </a:r>
            <a:endParaRPr lang="en-US" sz="1400" b="1" dirty="0"/>
          </a:p>
        </p:txBody>
      </p:sp>
      <p:cxnSp>
        <p:nvCxnSpPr>
          <p:cNvPr id="60" name="Elbow Connector 59"/>
          <p:cNvCxnSpPr/>
          <p:nvPr/>
        </p:nvCxnSpPr>
        <p:spPr>
          <a:xfrm>
            <a:off x="18440400" y="4125310"/>
            <a:ext cx="914400" cy="75877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 flipV="1">
            <a:off x="18440400" y="4884080"/>
            <a:ext cx="914400" cy="52611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10800000" flipV="1">
            <a:off x="12879049" y="5282327"/>
            <a:ext cx="532151" cy="146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6200000" flipV="1">
            <a:off x="12866101" y="5712231"/>
            <a:ext cx="824126" cy="266073"/>
          </a:xfrm>
          <a:prstGeom prst="bentConnector3">
            <a:avLst>
              <a:gd name="adj1" fmla="val -85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93035" y="5312546"/>
            <a:ext cx="150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Exterior span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876559"/>
            <a:ext cx="3581400" cy="1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4336257"/>
            <a:ext cx="3625586" cy="1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Elbow Connector 58"/>
          <p:cNvCxnSpPr/>
          <p:nvPr/>
        </p:nvCxnSpPr>
        <p:spPr>
          <a:xfrm rot="5400000">
            <a:off x="12943884" y="3352141"/>
            <a:ext cx="705739" cy="305118"/>
          </a:xfrm>
          <a:prstGeom prst="bentConnector3">
            <a:avLst>
              <a:gd name="adj1" fmla="val -13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10800000">
            <a:off x="12954003" y="3857574"/>
            <a:ext cx="495310" cy="333426"/>
          </a:xfrm>
          <a:prstGeom prst="bentConnector3">
            <a:avLst>
              <a:gd name="adj1" fmla="val 627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5234</TotalTime>
  <Words>1414</Words>
  <Application>Microsoft Office PowerPoint</Application>
  <PresentationFormat>Custom</PresentationFormat>
  <Paragraphs>508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Alexander K Altemose</cp:lastModifiedBy>
  <cp:revision>220</cp:revision>
  <cp:lastPrinted>2013-04-09T04:15:35Z</cp:lastPrinted>
  <dcterms:created xsi:type="dcterms:W3CDTF">2006-11-29T18:17:25Z</dcterms:created>
  <dcterms:modified xsi:type="dcterms:W3CDTF">2013-04-09T04:19:39Z</dcterms:modified>
</cp:coreProperties>
</file>